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9" d="100"/>
          <a:sy n="99" d="100"/>
        </p:scale>
        <p:origin x="1291" y="-6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3608432408434"/>
          <c:y val="2.95732852257625E-2"/>
          <c:w val="0.84514832048941468"/>
          <c:h val="0.84436386529823715"/>
        </c:manualLayout>
      </c:layout>
      <c:lineChart>
        <c:grouping val="standar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Бюджетный</c:v>
                </c:pt>
              </c:strCache>
            </c:strRef>
          </c:tx>
          <c:spPr>
            <a:ln w="28575" cap="rnd">
              <a:solidFill>
                <a:srgbClr val="D5071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rgbClr val="D50717"/>
                </a:solidFill>
              </a:ln>
              <a:effectLst/>
            </c:spPr>
          </c:marker>
          <c:cat>
            <c:numRef>
              <c:f>Лист2!$C$2:$J$2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Лист2!$C$3:$J$3</c:f>
              <c:numCache>
                <c:formatCode>#,##0</c:formatCode>
                <c:ptCount val="8"/>
                <c:pt idx="0">
                  <c:v>436487.36913925823</c:v>
                </c:pt>
                <c:pt idx="1">
                  <c:v>475697.48498331482</c:v>
                </c:pt>
                <c:pt idx="2">
                  <c:v>567704.62117822515</c:v>
                </c:pt>
                <c:pt idx="3">
                  <c:v>632439.16555308097</c:v>
                </c:pt>
                <c:pt idx="4">
                  <c:v>690565.45107398566</c:v>
                </c:pt>
                <c:pt idx="5">
                  <c:v>763053.32321699546</c:v>
                </c:pt>
                <c:pt idx="6">
                  <c:v>862723.0721003135</c:v>
                </c:pt>
                <c:pt idx="7">
                  <c:v>939979.73571858089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9D-4250-9592-511BC03D1CF6}"/>
            </c:ext>
          </c:extLst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Массовый</c:v>
                </c:pt>
              </c:strCache>
            </c:strRef>
          </c:tx>
          <c:spPr>
            <a:ln w="28575" cap="rnd">
              <a:solidFill>
                <a:srgbClr val="003FB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rgbClr val="003FBC"/>
                </a:solidFill>
              </a:ln>
              <a:effectLst/>
            </c:spPr>
          </c:marker>
          <c:cat>
            <c:numRef>
              <c:f>Лист2!$C$2:$J$2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Лист2!$C$4:$J$4</c:f>
              <c:numCache>
                <c:formatCode>#,##0</c:formatCode>
                <c:ptCount val="8"/>
                <c:pt idx="0">
                  <c:v>1088684.4528063328</c:v>
                </c:pt>
                <c:pt idx="1">
                  <c:v>1119480.5742563664</c:v>
                </c:pt>
                <c:pt idx="2">
                  <c:v>1375657.329036878</c:v>
                </c:pt>
                <c:pt idx="3">
                  <c:v>1525947.2279616923</c:v>
                </c:pt>
                <c:pt idx="4">
                  <c:v>1595954.8143115942</c:v>
                </c:pt>
                <c:pt idx="5">
                  <c:v>1719553.6338686724</c:v>
                </c:pt>
                <c:pt idx="6">
                  <c:v>1858852.6891541255</c:v>
                </c:pt>
                <c:pt idx="7">
                  <c:v>1952897.2961226124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9D-4250-9592-511BC03D1CF6}"/>
            </c:ext>
          </c:extLst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Премиум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Лист2!$C$2:$J$2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Лист2!$C$5:$J$5</c:f>
              <c:numCache>
                <c:formatCode>#,##0</c:formatCode>
                <c:ptCount val="8"/>
                <c:pt idx="0">
                  <c:v>2565868.4155655485</c:v>
                </c:pt>
                <c:pt idx="1">
                  <c:v>2551757.3495929576</c:v>
                </c:pt>
                <c:pt idx="2">
                  <c:v>3112151.7455561836</c:v>
                </c:pt>
                <c:pt idx="3">
                  <c:v>3623519.189251997</c:v>
                </c:pt>
                <c:pt idx="4">
                  <c:v>4232369.7200550707</c:v>
                </c:pt>
                <c:pt idx="5">
                  <c:v>4433133.8423795048</c:v>
                </c:pt>
                <c:pt idx="6">
                  <c:v>4773430.6252081702</c:v>
                </c:pt>
                <c:pt idx="7">
                  <c:v>5295105.1273641633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9D-4250-9592-511BC03D1CF6}"/>
            </c:ext>
          </c:extLst>
        </c:ser>
        <c:ser>
          <c:idx val="4"/>
          <c:order val="4"/>
          <c:tx>
            <c:strRef>
              <c:f>Лист2!$A$7</c:f>
              <c:strCache>
                <c:ptCount val="1"/>
                <c:pt idx="0">
                  <c:v>Средняя</c:v>
                </c:pt>
              </c:strCache>
            </c:strRef>
          </c:tx>
          <c:spPr>
            <a:ln w="28575" cap="rnd">
              <a:solidFill>
                <a:sysClr val="window" lastClr="FFFFFF">
                  <a:lumMod val="50000"/>
                </a:sys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c:spPr>
          </c:marker>
          <c:cat>
            <c:numRef>
              <c:f>Лист2!$C$2:$J$2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Лист2!$C$7:$J$7</c:f>
              <c:numCache>
                <c:formatCode>#,##0</c:formatCode>
                <c:ptCount val="8"/>
                <c:pt idx="0">
                  <c:v>1637600.4880858494</c:v>
                </c:pt>
                <c:pt idx="1">
                  <c:v>1664825.163187024</c:v>
                </c:pt>
                <c:pt idx="2">
                  <c:v>2096219.4862984645</c:v>
                </c:pt>
                <c:pt idx="3">
                  <c:v>2416660.6068292684</c:v>
                </c:pt>
                <c:pt idx="4">
                  <c:v>2712348.8918019142</c:v>
                </c:pt>
                <c:pt idx="5">
                  <c:v>2755990.3239878262</c:v>
                </c:pt>
                <c:pt idx="6">
                  <c:v>2924546.8037140178</c:v>
                </c:pt>
                <c:pt idx="7">
                  <c:v>3235052.8026489443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9D-4250-9592-511BC03D1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31917776"/>
        <c:axId val="-1631917232"/>
      </c:lineChart>
      <c:lineChart>
        <c:grouping val="standard"/>
        <c:varyColors val="0"/>
        <c:ser>
          <c:idx val="3"/>
          <c:order val="3"/>
          <c:tx>
            <c:strRef>
              <c:f>Лист2!$A$6</c:f>
              <c:strCache>
                <c:ptCount val="1"/>
                <c:pt idx="0">
                  <c:v>Курс USD</c:v>
                </c:pt>
              </c:strCache>
            </c:strRef>
          </c:tx>
          <c:spPr>
            <a:ln w="28575" cap="rnd">
              <a:solidFill>
                <a:srgbClr val="2C3E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rgbClr val="2C3E50"/>
                </a:solidFill>
              </a:ln>
              <a:effectLst/>
            </c:spPr>
          </c:marker>
          <c:cat>
            <c:numRef>
              <c:f>Лист2!$C$2:$J$2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Лист2!$C$6:$J$6</c:f>
              <c:numCache>
                <c:formatCode>_-* #,##0.00\ _₽_-;\-* #,##0.00\ _₽_-;_-* "-"??\ _₽_-;_-@_-</c:formatCode>
                <c:ptCount val="8"/>
                <c:pt idx="0">
                  <c:v>31.85</c:v>
                </c:pt>
                <c:pt idx="1">
                  <c:v>38.380000000000003</c:v>
                </c:pt>
                <c:pt idx="2">
                  <c:v>60.94</c:v>
                </c:pt>
                <c:pt idx="3">
                  <c:v>66.900000000000006</c:v>
                </c:pt>
                <c:pt idx="4">
                  <c:v>58.33</c:v>
                </c:pt>
                <c:pt idx="5">
                  <c:v>62.67</c:v>
                </c:pt>
                <c:pt idx="6">
                  <c:v>64.66</c:v>
                </c:pt>
                <c:pt idx="7">
                  <c:v>71.45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89D-4250-9592-511BC03D1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31915056"/>
        <c:axId val="-1631916688"/>
      </c:lineChart>
      <c:catAx>
        <c:axId val="-163191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631917232"/>
        <c:crosses val="autoZero"/>
        <c:auto val="1"/>
        <c:lblAlgn val="ctr"/>
        <c:lblOffset val="100"/>
        <c:noMultiLvlLbl val="0"/>
      </c:catAx>
      <c:valAx>
        <c:axId val="-163191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631917776"/>
        <c:crosses val="autoZero"/>
        <c:crossBetween val="between"/>
      </c:valAx>
      <c:valAx>
        <c:axId val="-1631916688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631915056"/>
        <c:crosses val="max"/>
        <c:crossBetween val="between"/>
      </c:valAx>
      <c:catAx>
        <c:axId val="-1631915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631916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209862584386268E-2"/>
          <c:y val="0.94305301202391445"/>
          <c:w val="0.89999998370095557"/>
          <c:h val="5.694698797608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zen.yandex.ru/id/5ed4f86d0929ca3c20246790" TargetMode="External"/><Relationship Id="rId4" Type="http://schemas.openxmlformats.org/officeDocument/2006/relationships/hyperlink" Target="https://www.napinfo.ru/statistics/reports_tseny-na-legkovyye-gruzovyye-lc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Как изменились цены на новые автомобили за последние 7 лет?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6F3665B-C60E-4D36-8503-571B6361CCF7}"/>
              </a:ext>
            </a:extLst>
          </p:cNvPr>
          <p:cNvGrpSpPr/>
          <p:nvPr/>
        </p:nvGrpSpPr>
        <p:grpSpPr>
          <a:xfrm>
            <a:off x="1663269" y="1875724"/>
            <a:ext cx="6182902" cy="4424048"/>
            <a:chOff x="1667287" y="1136298"/>
            <a:chExt cx="6182902" cy="4424048"/>
          </a:xfrm>
        </p:grpSpPr>
        <p:sp>
          <p:nvSpPr>
            <p:cNvPr id="23" name="TextBox 22">
              <a:hlinkClick r:id="rId2"/>
              <a:extLst>
                <a:ext uri="{FF2B5EF4-FFF2-40B4-BE49-F238E27FC236}">
                  <a16:creationId xmlns:a16="http://schemas.microsoft.com/office/drawing/2014/main" id="{AD866E51-CB97-4516-83F4-FD3F5657CFEC}"/>
                </a:ext>
              </a:extLst>
            </p:cNvPr>
            <p:cNvSpPr txBox="1"/>
            <p:nvPr/>
          </p:nvSpPr>
          <p:spPr>
            <a:xfrm>
              <a:off x="2156507" y="1136298"/>
              <a:ext cx="53619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Динамика средних цен на новые легковые автомобили</a:t>
              </a:r>
              <a:endParaRPr lang="ko-KR" alt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5" name="Диаграмма 24">
              <a:extLst>
                <a:ext uri="{FF2B5EF4-FFF2-40B4-BE49-F238E27FC236}">
                  <a16:creationId xmlns:a16="http://schemas.microsoft.com/office/drawing/2014/main" id="{2968DBE7-37D8-4B24-828D-AF72B6552E4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73857072"/>
                </p:ext>
              </p:extLst>
            </p:nvPr>
          </p:nvGraphicFramePr>
          <p:xfrm>
            <a:off x="1667287" y="1391820"/>
            <a:ext cx="6135329" cy="41685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BA98251-3D31-4610-96F6-4B4FB9499C3C}"/>
                </a:ext>
              </a:extLst>
            </p:cNvPr>
            <p:cNvSpPr txBox="1"/>
            <p:nvPr/>
          </p:nvSpPr>
          <p:spPr>
            <a:xfrm>
              <a:off x="6811046" y="4507095"/>
              <a:ext cx="84919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>+</a:t>
              </a:r>
              <a:r>
                <a:rPr lang="ru-RU" sz="1400" b="1" dirty="0">
                  <a:solidFill>
                    <a:srgbClr val="C00000"/>
                  </a:solidFill>
                </a:rPr>
                <a:t>115</a:t>
              </a:r>
              <a:r>
                <a:rPr lang="en-US" sz="1400" b="1" dirty="0">
                  <a:solidFill>
                    <a:srgbClr val="C00000"/>
                  </a:solidFill>
                </a:rPr>
                <a:t>%</a:t>
              </a:r>
              <a:endParaRPr lang="ru-RU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6AB984-27D2-4CF9-A689-6CF889981EED}"/>
                </a:ext>
              </a:extLst>
            </p:cNvPr>
            <p:cNvSpPr txBox="1"/>
            <p:nvPr/>
          </p:nvSpPr>
          <p:spPr>
            <a:xfrm>
              <a:off x="6874009" y="3879884"/>
              <a:ext cx="7684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3FBC"/>
                  </a:solidFill>
                </a:rPr>
                <a:t>+</a:t>
              </a:r>
              <a:r>
                <a:rPr lang="ru-RU" sz="1400" b="1" dirty="0">
                  <a:solidFill>
                    <a:srgbClr val="003FBC"/>
                  </a:solidFill>
                </a:rPr>
                <a:t>79</a:t>
              </a:r>
              <a:r>
                <a:rPr lang="en-US" sz="1400" b="1" dirty="0">
                  <a:solidFill>
                    <a:srgbClr val="003FBC"/>
                  </a:solidFill>
                </a:rPr>
                <a:t>%</a:t>
              </a:r>
              <a:endParaRPr lang="ru-RU" sz="1400" b="1" dirty="0">
                <a:solidFill>
                  <a:srgbClr val="003FBC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E195AA4-4FC3-4EB0-80DB-572EEAAB3FAA}"/>
                </a:ext>
              </a:extLst>
            </p:cNvPr>
            <p:cNvSpPr txBox="1"/>
            <p:nvPr/>
          </p:nvSpPr>
          <p:spPr>
            <a:xfrm>
              <a:off x="6774454" y="2065379"/>
              <a:ext cx="96756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+1</a:t>
              </a:r>
              <a:r>
                <a:rPr lang="ru-RU" sz="1400" b="1" dirty="0">
                  <a:solidFill>
                    <a:srgbClr val="00B050"/>
                  </a:solidFill>
                </a:rPr>
                <a:t>06</a:t>
              </a:r>
              <a:r>
                <a:rPr lang="en-US" sz="1400" b="1" dirty="0">
                  <a:solidFill>
                    <a:srgbClr val="00B050"/>
                  </a:solidFill>
                </a:rPr>
                <a:t>%</a:t>
              </a:r>
              <a:endParaRPr lang="ru-RU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67D612-78C9-4484-BF88-6150DE921C9A}"/>
                </a:ext>
              </a:extLst>
            </p:cNvPr>
            <p:cNvSpPr txBox="1"/>
            <p:nvPr/>
          </p:nvSpPr>
          <p:spPr>
            <a:xfrm>
              <a:off x="6848368" y="3168200"/>
              <a:ext cx="100182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2">
                      <a:lumMod val="50000"/>
                    </a:schemeClr>
                  </a:solidFill>
                </a:rPr>
                <a:t>+</a:t>
              </a:r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98</a:t>
              </a:r>
              <a:r>
                <a:rPr lang="en-US" sz="1400" b="1" dirty="0">
                  <a:solidFill>
                    <a:schemeClr val="bg2">
                      <a:lumMod val="50000"/>
                    </a:schemeClr>
                  </a:solidFill>
                </a:rPr>
                <a:t>%</a:t>
              </a:r>
              <a:endParaRPr lang="ru-RU" sz="1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2D34748-82F4-4351-8520-A65110252346}"/>
                </a:ext>
              </a:extLst>
            </p:cNvPr>
            <p:cNvSpPr txBox="1"/>
            <p:nvPr/>
          </p:nvSpPr>
          <p:spPr>
            <a:xfrm rot="16200000">
              <a:off x="1523330" y="1672500"/>
              <a:ext cx="58613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b="1" dirty="0">
                  <a:solidFill>
                    <a:srgbClr val="C00000"/>
                  </a:solidFill>
                </a:rPr>
                <a:t>Рубли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D9BD64C-7E66-4F7B-AFA2-411D8C945D9A}"/>
                </a:ext>
              </a:extLst>
            </p:cNvPr>
            <p:cNvSpPr txBox="1"/>
            <p:nvPr/>
          </p:nvSpPr>
          <p:spPr>
            <a:xfrm>
              <a:off x="6641712" y="1314516"/>
              <a:ext cx="967567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2020/2013</a:t>
              </a:r>
              <a:endParaRPr lang="ru-RU" sz="900" b="1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2B80367-3987-449D-A724-1FA5B60B82B0}"/>
              </a:ext>
            </a:extLst>
          </p:cNvPr>
          <p:cNvSpPr txBox="1"/>
          <p:nvPr/>
        </p:nvSpPr>
        <p:spPr>
          <a:xfrm>
            <a:off x="1256537" y="632244"/>
            <a:ext cx="767079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050" dirty="0"/>
              <a:t>Агентство </a:t>
            </a:r>
            <a:r>
              <a:rPr lang="ru-RU" sz="1050" dirty="0" err="1"/>
              <a:t>Russian</a:t>
            </a:r>
            <a:r>
              <a:rPr lang="ru-RU" sz="1050" dirty="0"/>
              <a:t> </a:t>
            </a:r>
            <a:r>
              <a:rPr lang="ru-RU" sz="1050" dirty="0" err="1"/>
              <a:t>Automotive</a:t>
            </a:r>
            <a:r>
              <a:rPr lang="ru-RU" sz="1050" dirty="0"/>
              <a:t> </a:t>
            </a:r>
            <a:r>
              <a:rPr lang="ru-RU" sz="1050" dirty="0" err="1"/>
              <a:t>Market</a:t>
            </a:r>
            <a:r>
              <a:rPr lang="ru-RU" sz="1050" dirty="0"/>
              <a:t> </a:t>
            </a:r>
            <a:r>
              <a:rPr lang="ru-RU" sz="1050" dirty="0" err="1"/>
              <a:t>Research</a:t>
            </a:r>
            <a:r>
              <a:rPr lang="ru-RU" sz="1050" dirty="0"/>
              <a:t> проанализировало </a:t>
            </a:r>
            <a:r>
              <a:rPr lang="ru-RU" sz="1050" dirty="0">
                <a:hlinkClick r:id="rId4"/>
              </a:rPr>
              <a:t>цены</a:t>
            </a:r>
            <a:r>
              <a:rPr lang="ru-RU" sz="1050" dirty="0"/>
              <a:t> на новые легковые автомобили в России*, за исключением люксовых брендов. В 2020 году средние цены на новые легковые автомобили выросли на 98% к 2013 году.</a:t>
            </a:r>
          </a:p>
          <a:p>
            <a:pPr algn="just">
              <a:spcAft>
                <a:spcPts val="600"/>
              </a:spcAft>
            </a:pPr>
            <a:r>
              <a:rPr lang="ru-RU" sz="1050" dirty="0"/>
              <a:t>Наибольший рост средних цен – 115% -  показали бюджетные бренды. Рост средних цен на премиальные автомобили составил 106%. Наименьший рост средних цен отмечен среди автомобилей массового сегмента – 79%.</a:t>
            </a:r>
          </a:p>
          <a:p>
            <a:pPr algn="just">
              <a:spcAft>
                <a:spcPts val="600"/>
              </a:spcAft>
            </a:pPr>
            <a:r>
              <a:rPr lang="ru-RU" sz="105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Больше интересной информации на нашем канале в </a:t>
            </a:r>
            <a:r>
              <a:rPr lang="ru-RU" sz="1050" b="0" i="0" u="sng" dirty="0" err="1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5"/>
              </a:rPr>
              <a:t>Яндекс.Дзен</a:t>
            </a:r>
            <a:endParaRPr lang="ru-RU" sz="105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4EF9D6-583D-4040-949B-783497B69692}"/>
              </a:ext>
            </a:extLst>
          </p:cNvPr>
          <p:cNvSpPr txBox="1"/>
          <p:nvPr/>
        </p:nvSpPr>
        <p:spPr>
          <a:xfrm>
            <a:off x="1575272" y="6355298"/>
            <a:ext cx="7260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* РРЦ по брендам, которые продавались официальными дилерами в России в течение всего рассматриваемого </a:t>
            </a:r>
            <a:r>
              <a:rPr lang="ru-RU" sz="900" i="1" dirty="0" smtClean="0"/>
              <a:t>периода</a:t>
            </a:r>
            <a:endParaRPr lang="ru-RU" sz="900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A3C1C1-201E-4DE0-A072-5048507A0A2D}"/>
              </a:ext>
            </a:extLst>
          </p:cNvPr>
          <p:cNvSpPr txBox="1"/>
          <p:nvPr/>
        </p:nvSpPr>
        <p:spPr>
          <a:xfrm>
            <a:off x="6770436" y="2326086"/>
            <a:ext cx="96756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+1</a:t>
            </a:r>
            <a:r>
              <a:rPr lang="ru-RU" sz="1400" b="1" dirty="0">
                <a:solidFill>
                  <a:srgbClr val="002060"/>
                </a:solidFill>
              </a:rPr>
              <a:t>24</a:t>
            </a:r>
            <a:r>
              <a:rPr lang="en-US" sz="1400" b="1" dirty="0">
                <a:solidFill>
                  <a:srgbClr val="002060"/>
                </a:solidFill>
              </a:rPr>
              <a:t>%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C5C81012-85D8-46D9-9749-6B32998991E7}"/>
              </a:ext>
            </a:extLst>
          </p:cNvPr>
          <p:cNvCxnSpPr/>
          <p:nvPr/>
        </p:nvCxnSpPr>
        <p:spPr>
          <a:xfrm>
            <a:off x="1701553" y="6362548"/>
            <a:ext cx="8463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50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2481</TotalTime>
  <Words>131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247</cp:revision>
  <cp:lastPrinted>2019-01-23T10:02:49Z</cp:lastPrinted>
  <dcterms:created xsi:type="dcterms:W3CDTF">2017-01-10T10:06:35Z</dcterms:created>
  <dcterms:modified xsi:type="dcterms:W3CDTF">2020-12-11T07:57:27Z</dcterms:modified>
</cp:coreProperties>
</file>