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8" d="100"/>
          <a:sy n="108" d="100"/>
        </p:scale>
        <p:origin x="208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354564063671601"/>
          <c:y val="5.3821716356271067E-2"/>
          <c:w val="0.84248399544957731"/>
          <c:h val="0.5689101611562639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'1.3'!$A$3</c:f>
              <c:strCache>
                <c:ptCount val="1"/>
                <c:pt idx="0">
                  <c:v> - да, приобрету новый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'1.3'!$B$2:$I$2</c:f>
              <c:strCache>
                <c:ptCount val="8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Северо-Западный ФО</c:v>
                </c:pt>
                <c:pt idx="3">
                  <c:v>Сибирский ФО</c:v>
                </c:pt>
                <c:pt idx="4">
                  <c:v>Уральский ФО</c:v>
                </c:pt>
                <c:pt idx="5">
                  <c:v>Южный ФО</c:v>
                </c:pt>
                <c:pt idx="6">
                  <c:v>Дальневосточный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'1.3'!$B$3:$I$3</c:f>
              <c:numCache>
                <c:formatCode>0.0%</c:formatCode>
                <c:ptCount val="8"/>
                <c:pt idx="0">
                  <c:v>0.155</c:v>
                </c:pt>
                <c:pt idx="1">
                  <c:v>0.18099999999999999</c:v>
                </c:pt>
                <c:pt idx="2">
                  <c:v>7.9000000000000001E-2</c:v>
                </c:pt>
                <c:pt idx="3">
                  <c:v>0.26100000000000001</c:v>
                </c:pt>
                <c:pt idx="4">
                  <c:v>0.17599999999999999</c:v>
                </c:pt>
                <c:pt idx="5">
                  <c:v>0.11</c:v>
                </c:pt>
                <c:pt idx="6">
                  <c:v>0.21099999999999999</c:v>
                </c:pt>
                <c:pt idx="7">
                  <c:v>0.23799999999999999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4-7547-B58E-62EF179B2FBD}"/>
            </c:ext>
          </c:extLst>
        </c:ser>
        <c:ser>
          <c:idx val="1"/>
          <c:order val="1"/>
          <c:tx>
            <c:strRef>
              <c:f>'1.3'!$A$4</c:f>
              <c:strCache>
                <c:ptCount val="1"/>
                <c:pt idx="0">
                  <c:v> - да, приобрету новый или подержанный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'1.3'!$B$2:$I$2</c:f>
              <c:strCache>
                <c:ptCount val="8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Северо-Западный ФО</c:v>
                </c:pt>
                <c:pt idx="3">
                  <c:v>Сибирский ФО</c:v>
                </c:pt>
                <c:pt idx="4">
                  <c:v>Уральский ФО</c:v>
                </c:pt>
                <c:pt idx="5">
                  <c:v>Южный ФО</c:v>
                </c:pt>
                <c:pt idx="6">
                  <c:v>Дальневосточный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'1.3'!$B$4:$I$4</c:f>
              <c:numCache>
                <c:formatCode>0.0%</c:formatCode>
                <c:ptCount val="8"/>
                <c:pt idx="0">
                  <c:v>3.0000000000000001E-3</c:v>
                </c:pt>
                <c:pt idx="1">
                  <c:v>7.0000000000000001E-3</c:v>
                </c:pt>
                <c:pt idx="2">
                  <c:v>7.0000000000000001E-3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54-7547-B58E-62EF179B2FBD}"/>
            </c:ext>
          </c:extLst>
        </c:ser>
        <c:ser>
          <c:idx val="2"/>
          <c:order val="2"/>
          <c:tx>
            <c:strRef>
              <c:f>'1.3'!$A$5</c:f>
              <c:strCache>
                <c:ptCount val="1"/>
                <c:pt idx="0">
                  <c:v> - да, приобрету подержанный</c:v>
                </c:pt>
              </c:strCache>
            </c:strRef>
          </c:tx>
          <c:spPr>
            <a:solidFill>
              <a:srgbClr val="FF8E0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'1.3'!$B$2:$I$2</c:f>
              <c:strCache>
                <c:ptCount val="8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Северо-Западный ФО</c:v>
                </c:pt>
                <c:pt idx="3">
                  <c:v>Сибирский ФО</c:v>
                </c:pt>
                <c:pt idx="4">
                  <c:v>Уральский ФО</c:v>
                </c:pt>
                <c:pt idx="5">
                  <c:v>Южный ФО</c:v>
                </c:pt>
                <c:pt idx="6">
                  <c:v>Дальневосточный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'1.3'!$B$5:$I$5</c:f>
              <c:numCache>
                <c:formatCode>0.0%</c:formatCode>
                <c:ptCount val="8"/>
                <c:pt idx="0">
                  <c:v>3.0000000000000001E-3</c:v>
                </c:pt>
                <c:pt idx="1">
                  <c:v>7.0000000000000001E-3</c:v>
                </c:pt>
                <c:pt idx="2">
                  <c:v>0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54-7547-B58E-62EF179B2FBD}"/>
            </c:ext>
          </c:extLst>
        </c:ser>
        <c:ser>
          <c:idx val="3"/>
          <c:order val="3"/>
          <c:tx>
            <c:strRef>
              <c:f>'1.3'!$A$6</c:f>
              <c:strCache>
                <c:ptCount val="1"/>
                <c:pt idx="0">
                  <c:v> - не определился еще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'1.3'!$B$2:$I$2</c:f>
              <c:strCache>
                <c:ptCount val="8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Северо-Западный ФО</c:v>
                </c:pt>
                <c:pt idx="3">
                  <c:v>Сибирский ФО</c:v>
                </c:pt>
                <c:pt idx="4">
                  <c:v>Уральский ФО</c:v>
                </c:pt>
                <c:pt idx="5">
                  <c:v>Южный ФО</c:v>
                </c:pt>
                <c:pt idx="6">
                  <c:v>Дальневосточный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'1.3'!$B$6:$I$6</c:f>
              <c:numCache>
                <c:formatCode>0.0%</c:formatCode>
                <c:ptCount val="8"/>
                <c:pt idx="0">
                  <c:v>0.435</c:v>
                </c:pt>
                <c:pt idx="1">
                  <c:v>0.44400000000000001</c:v>
                </c:pt>
                <c:pt idx="2">
                  <c:v>0.47799999999999998</c:v>
                </c:pt>
                <c:pt idx="3">
                  <c:v>0.36899999999999999</c:v>
                </c:pt>
                <c:pt idx="4">
                  <c:v>0.51300000000000001</c:v>
                </c:pt>
                <c:pt idx="5">
                  <c:v>0.42499999999999999</c:v>
                </c:pt>
                <c:pt idx="6">
                  <c:v>0.52600000000000002</c:v>
                </c:pt>
                <c:pt idx="7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54-7547-B58E-62EF179B2FBD}"/>
            </c:ext>
          </c:extLst>
        </c:ser>
        <c:ser>
          <c:idx val="4"/>
          <c:order val="4"/>
          <c:tx>
            <c:strRef>
              <c:f>'1.3'!$A$7</c:f>
              <c:strCache>
                <c:ptCount val="1"/>
                <c:pt idx="0">
                  <c:v> - нет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'1.3'!$B$2:$I$2</c:f>
              <c:strCache>
                <c:ptCount val="8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Северо-Западный ФО</c:v>
                </c:pt>
                <c:pt idx="3">
                  <c:v>Сибирский ФО</c:v>
                </c:pt>
                <c:pt idx="4">
                  <c:v>Уральский ФО</c:v>
                </c:pt>
                <c:pt idx="5">
                  <c:v>Южный ФО</c:v>
                </c:pt>
                <c:pt idx="6">
                  <c:v>Дальневосточный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'1.3'!$B$7:$I$7</c:f>
              <c:numCache>
                <c:formatCode>0.0%</c:formatCode>
                <c:ptCount val="8"/>
                <c:pt idx="0">
                  <c:v>0.40400000000000003</c:v>
                </c:pt>
                <c:pt idx="1">
                  <c:v>0.36099999999999999</c:v>
                </c:pt>
                <c:pt idx="2">
                  <c:v>0.436</c:v>
                </c:pt>
                <c:pt idx="3">
                  <c:v>0.35199999999999998</c:v>
                </c:pt>
                <c:pt idx="4">
                  <c:v>0.311</c:v>
                </c:pt>
                <c:pt idx="5">
                  <c:v>0.46500000000000002</c:v>
                </c:pt>
                <c:pt idx="6">
                  <c:v>0.26300000000000001</c:v>
                </c:pt>
                <c:pt idx="7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54-7547-B58E-62EF179B2F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5101152"/>
        <c:axId val="265105072"/>
      </c:barChart>
      <c:catAx>
        <c:axId val="2651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65105072"/>
        <c:crosses val="autoZero"/>
        <c:auto val="1"/>
        <c:lblAlgn val="ctr"/>
        <c:lblOffset val="100"/>
        <c:noMultiLvlLbl val="0"/>
      </c:catAx>
      <c:valAx>
        <c:axId val="265105072"/>
        <c:scaling>
          <c:orientation val="minMax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ysClr val="window" lastClr="FFFFFF">
                <a:lumMod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651011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018462634788142"/>
          <c:w val="1"/>
          <c:h val="0.109815257259954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pinfo.ru/press-releases" TargetMode="External"/><Relationship Id="rId2" Type="http://schemas.openxmlformats.org/officeDocument/2006/relationships/hyperlink" Target="https://www.napinfo.ru/infographics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hyperlink" Target="https://zen.yandex.ru/id/5ed4f86d0929ca3c20246790" TargetMode="External"/><Relationship Id="rId4" Type="http://schemas.openxmlformats.org/officeDocument/2006/relationships/hyperlink" Target="https://www.napinfo.ru/new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Обновление </a:t>
            </a:r>
            <a:r>
              <a:rPr lang="ru-RU" sz="1400" dirty="0" err="1"/>
              <a:t>корпарков</a:t>
            </a:r>
            <a:r>
              <a:rPr lang="ru-RU" sz="1400" dirty="0"/>
              <a:t> легковых автомобилей в 2021 г.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15318" y="631522"/>
            <a:ext cx="771201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 err="1"/>
              <a:t>Russian</a:t>
            </a:r>
            <a:r>
              <a:rPr lang="ru-RU" sz="1100" dirty="0"/>
              <a:t> </a:t>
            </a:r>
            <a:r>
              <a:rPr lang="ru-RU" sz="1100" dirty="0" err="1"/>
              <a:t>Automotive</a:t>
            </a:r>
            <a:r>
              <a:rPr lang="ru-RU" sz="1100" dirty="0"/>
              <a:t> </a:t>
            </a:r>
            <a:r>
              <a:rPr lang="ru-RU" sz="1100" dirty="0" err="1"/>
              <a:t>Market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представляет исследования по результатам опросов 1000 компаний-владельцев корпоративных парков «Намерения корпоративных парков приобрести легковой автомобиль </a:t>
            </a:r>
            <a:br>
              <a:rPr lang="ru-RU" sz="1100" dirty="0"/>
            </a:br>
            <a:r>
              <a:rPr lang="ru-RU" sz="1100" dirty="0"/>
              <a:t>в 2021 году».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Опрос проводился методом телефонного интервью в ноябре-декабре 2020 года в восьми федеральных округах РФ. Были опрошены 1000 компаний-владельцев корпоративных парков частной, государственной и смешанной форм собственности, различных видов деятельности.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О своем желании приобрести новый автомобиль заявили 16,2 % кампаний-владельцев. В разрезе федеральных округов доля респондентов, планирующих купить новый автомобиль, варьируется от 7,9% (в Северо-Западном федеральном округе) до 26,1% (в Сибирском федеральном округе).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Значительная доля компаний еще не определились с покупкой легковых автомобилей в 2021 году. Самая высокая доля таких респондентов – в Уральском и Дальневосточном федеральных округах– 51,3% и 52,6%.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4B9D8A-03AB-483D-A3E7-D21FA2203086}"/>
              </a:ext>
            </a:extLst>
          </p:cNvPr>
          <p:cNvSpPr txBox="1"/>
          <p:nvPr/>
        </p:nvSpPr>
        <p:spPr>
          <a:xfrm>
            <a:off x="1215318" y="6092011"/>
            <a:ext cx="7486908" cy="458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B33030"/>
                </a:solidFill>
                <a:effectLst/>
                <a:latin typeface="Arial" panose="020B0604020202020204" pitchFamily="34" charset="0"/>
              </a:rPr>
              <a:t>Еще больше актуальной информации для Ваших отчетов и презентаций</a:t>
            </a:r>
            <a:endParaRPr lang="ru-RU" sz="1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B33030"/>
                </a:solidFill>
                <a:effectLst/>
                <a:latin typeface="Arial" panose="020B0604020202020204" pitchFamily="34" charset="0"/>
              </a:rPr>
              <a:t>в свободном доступе  - в разделах </a:t>
            </a:r>
            <a:r>
              <a:rPr lang="ru-RU" sz="1000" b="0" i="0" u="sng" dirty="0">
                <a:solidFill>
                  <a:srgbClr val="B52F2F"/>
                </a:solidFill>
                <a:effectLst/>
                <a:latin typeface="Arial" panose="020B0604020202020204" pitchFamily="34" charset="0"/>
                <a:hlinkClick r:id="rId2"/>
              </a:rPr>
              <a:t>Инфографика</a:t>
            </a:r>
            <a:r>
              <a:rPr lang="ru-RU" sz="1000" b="0" i="0" dirty="0">
                <a:solidFill>
                  <a:srgbClr val="B3303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1000" b="0" i="0" u="sng" dirty="0">
                <a:solidFill>
                  <a:srgbClr val="B52F2F"/>
                </a:solidFill>
                <a:effectLst/>
                <a:latin typeface="Arial" panose="020B0604020202020204" pitchFamily="34" charset="0"/>
                <a:hlinkClick r:id="rId3"/>
              </a:rPr>
              <a:t>Пресс-релизы</a:t>
            </a:r>
            <a:r>
              <a:rPr lang="ru-RU" sz="1000" dirty="0">
                <a:solidFill>
                  <a:srgbClr val="B33030"/>
                </a:solidFill>
                <a:latin typeface="Arial" panose="020B0604020202020204" pitchFamily="34" charset="0"/>
              </a:rPr>
              <a:t>, </a:t>
            </a:r>
            <a:r>
              <a:rPr lang="ru-RU" sz="1000" b="0" i="0" u="none" strike="noStrike" dirty="0">
                <a:solidFill>
                  <a:srgbClr val="B52F2F"/>
                </a:solidFill>
                <a:effectLst/>
                <a:latin typeface="Arial" panose="020B0604020202020204" pitchFamily="34" charset="0"/>
                <a:hlinkClick r:id="rId4"/>
              </a:rPr>
              <a:t>Новости</a:t>
            </a:r>
            <a:r>
              <a:rPr lang="ru-RU" sz="1000" b="0" i="0" u="none" strike="noStrike" dirty="0">
                <a:solidFill>
                  <a:srgbClr val="B52F2F"/>
                </a:solidFill>
                <a:effectLst/>
                <a:latin typeface="Arial" panose="020B0604020202020204" pitchFamily="34" charset="0"/>
              </a:rPr>
              <a:t> и на </a:t>
            </a:r>
            <a:r>
              <a:rPr lang="ru-RU" sz="1000" b="0" i="0" u="sng" dirty="0" err="1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5"/>
              </a:rPr>
              <a:t>Яндекс.Дзен</a:t>
            </a:r>
            <a:endParaRPr lang="ru-RU" sz="1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04498668"/>
              </p:ext>
            </p:extLst>
          </p:nvPr>
        </p:nvGraphicFramePr>
        <p:xfrm>
          <a:off x="1348483" y="3013198"/>
          <a:ext cx="7353742" cy="307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36591" y="2768806"/>
            <a:ext cx="5577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/>
              <a:t>Структура планируемого спроса на легковые автомобили в 2021 г., %</a:t>
            </a: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2479</TotalTime>
  <Words>176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Анастасия Шкотова</cp:lastModifiedBy>
  <cp:revision>249</cp:revision>
  <cp:lastPrinted>2021-01-21T06:13:53Z</cp:lastPrinted>
  <dcterms:created xsi:type="dcterms:W3CDTF">2017-01-10T10:06:35Z</dcterms:created>
  <dcterms:modified xsi:type="dcterms:W3CDTF">2021-01-21T09:45:29Z</dcterms:modified>
</cp:coreProperties>
</file>