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 varScale="1">
        <p:scale>
          <a:sx n="108" d="100"/>
          <a:sy n="108" d="100"/>
        </p:scale>
        <p:origin x="2088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link.email.abiz.ru/x_143556660314360/27136,=0HijH4nc1GRZuZWPm79gIlg/4710,1249252,37,?aHR0cHM6Ly93d3cubmFwaW5mby5ydS9pbmZvZ3JhcGhpY3M/dXRtX3NvdXJjZT1TZW5kc2F5JnV0bV9tZWRpdW09ZW1haWw=" TargetMode="External"/><Relationship Id="rId2" Type="http://schemas.openxmlformats.org/officeDocument/2006/relationships/hyperlink" Target="https://www.napinfo.ru/statistics/reports_sroki-vladeniya-korporativnymi-avtomobilyami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zen.yandex.ru/id/5ed4f86d0929ca3c20246790" TargetMode="External"/><Relationship Id="rId5" Type="http://schemas.openxmlformats.org/officeDocument/2006/relationships/hyperlink" Target="http://link.email.abiz.ru/x_143556660314360/32000,=0Zy_divHkJMWSltanOTC2Hw/4710,1249252,37,?aHR0cHM6Ly93d3cubmFwaW5mby5ydS9uZXdzP3V0bV9zb3VyY2U9U2VuZHNheSZ1dG1fbWVkaXVtPWVtYWls" TargetMode="External"/><Relationship Id="rId4" Type="http://schemas.openxmlformats.org/officeDocument/2006/relationships/hyperlink" Target="http://link.email.abiz.ru/x_143556660314360/27137,=0RSpv7LSDFD2673BYsIE9Lg/4710,1249252,37,?aHR0cHM6Ly93d3cubmFwaW5mby5ydS9wcmVzcy1yZWxlYXNlcz91dG1fc291cmNlPVNlbmRzYXkmdXRtX21lZGl1bT1lbWFpbA==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428382" y="144993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Сколько корпоративных автомобилей может быть обновлено?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56537" y="707722"/>
            <a:ext cx="7670799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100" dirty="0" err="1"/>
              <a:t>Russian</a:t>
            </a:r>
            <a:r>
              <a:rPr lang="ru-RU" sz="1100" dirty="0"/>
              <a:t> </a:t>
            </a:r>
            <a:r>
              <a:rPr lang="ru-RU" sz="1100" dirty="0" err="1"/>
              <a:t>Automotive</a:t>
            </a:r>
            <a:r>
              <a:rPr lang="ru-RU" sz="1100" dirty="0"/>
              <a:t> </a:t>
            </a:r>
            <a:r>
              <a:rPr lang="ru-RU" sz="1100" dirty="0" err="1"/>
              <a:t>Market</a:t>
            </a:r>
            <a:r>
              <a:rPr lang="ru-RU" sz="1100" dirty="0"/>
              <a:t> </a:t>
            </a:r>
            <a:r>
              <a:rPr lang="ru-RU" sz="1100" dirty="0" err="1"/>
              <a:t>Research</a:t>
            </a:r>
            <a:r>
              <a:rPr lang="ru-RU" sz="1100" dirty="0"/>
              <a:t> подготовило базу данных </a:t>
            </a:r>
            <a:r>
              <a:rPr lang="ru-RU" sz="1100" dirty="0">
                <a:hlinkClick r:id="rId2"/>
              </a:rPr>
              <a:t>«Сроки владения корпоративными автомобилями».</a:t>
            </a:r>
            <a:endParaRPr lang="ru-RU" sz="1100" dirty="0"/>
          </a:p>
          <a:p>
            <a:pPr algn="just">
              <a:spcAft>
                <a:spcPts val="600"/>
              </a:spcAft>
            </a:pPr>
            <a:r>
              <a:rPr lang="ru-RU" sz="1100" dirty="0"/>
              <a:t>База данных дает возможность проанализировать какое количество автомобилей может быть выведено из автопарка каждой  компании и заменено новыми автомобилями.</a:t>
            </a:r>
          </a:p>
          <a:p>
            <a:pPr algn="just">
              <a:spcAft>
                <a:spcPts val="600"/>
              </a:spcAft>
            </a:pPr>
            <a:r>
              <a:rPr lang="ru-RU" sz="1100" dirty="0"/>
              <a:t>По  данным </a:t>
            </a:r>
            <a:r>
              <a:rPr lang="ru-RU" sz="1100" dirty="0" err="1"/>
              <a:t>Russian</a:t>
            </a:r>
            <a:r>
              <a:rPr lang="ru-RU" sz="1100" dirty="0"/>
              <a:t> </a:t>
            </a:r>
            <a:r>
              <a:rPr lang="ru-RU" sz="1100" dirty="0" err="1"/>
              <a:t>Automotive</a:t>
            </a:r>
            <a:r>
              <a:rPr lang="ru-RU" sz="1100" dirty="0"/>
              <a:t> </a:t>
            </a:r>
            <a:r>
              <a:rPr lang="ru-RU" sz="1100" dirty="0" err="1"/>
              <a:t>Market</a:t>
            </a:r>
            <a:r>
              <a:rPr lang="ru-RU" sz="1100" dirty="0"/>
              <a:t> </a:t>
            </a:r>
            <a:r>
              <a:rPr lang="ru-RU" sz="1100" dirty="0" err="1"/>
              <a:t>Research</a:t>
            </a:r>
            <a:r>
              <a:rPr lang="ru-RU" sz="1100" dirty="0"/>
              <a:t> на январь  2021, в ближайшие полгода 147,6 тыс. ед. транспортных средств может быть выведено из </a:t>
            </a:r>
            <a:r>
              <a:rPr lang="ru-RU" sz="1100" dirty="0" err="1"/>
              <a:t>корпарков</a:t>
            </a:r>
            <a:r>
              <a:rPr lang="ru-RU" sz="1100" dirty="0"/>
              <a:t> компаний в связи с тем, что срок их владения приблизится к среднему сроку владения ТС в данных компаниях.</a:t>
            </a:r>
          </a:p>
          <a:p>
            <a:pPr algn="just">
              <a:spcAft>
                <a:spcPts val="600"/>
              </a:spcAft>
            </a:pPr>
            <a:r>
              <a:rPr lang="ru-RU" sz="1100" dirty="0"/>
              <a:t>Из них основная часть - 94,2 тыс. ед. -  приходится на компании, которые занимаются  следующими видами деятельности: транспорт и связь, аренда/лизинг  и торговля.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A9BC291D-638E-4210-AB38-B30A7EE925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03753"/>
              </p:ext>
            </p:extLst>
          </p:nvPr>
        </p:nvGraphicFramePr>
        <p:xfrm>
          <a:off x="1731087" y="2385104"/>
          <a:ext cx="6436369" cy="3680274"/>
        </p:xfrm>
        <a:graphic>
          <a:graphicData uri="http://schemas.openxmlformats.org/drawingml/2006/table">
            <a:tbl>
              <a:tblPr firstRow="1" firstCol="1" lastRow="1" lastCol="1" bandRow="1">
                <a:tableStyleId>{5DA37D80-6434-44D0-A028-1B22A696006F}</a:tableStyleId>
              </a:tblPr>
              <a:tblGrid>
                <a:gridCol w="2274164">
                  <a:extLst>
                    <a:ext uri="{9D8B030D-6E8A-4147-A177-3AD203B41FA5}">
                      <a16:colId xmlns:a16="http://schemas.microsoft.com/office/drawing/2014/main" val="135360988"/>
                    </a:ext>
                  </a:extLst>
                </a:gridCol>
                <a:gridCol w="665493">
                  <a:extLst>
                    <a:ext uri="{9D8B030D-6E8A-4147-A177-3AD203B41FA5}">
                      <a16:colId xmlns:a16="http://schemas.microsoft.com/office/drawing/2014/main" val="2076010151"/>
                    </a:ext>
                  </a:extLst>
                </a:gridCol>
                <a:gridCol w="673472">
                  <a:extLst>
                    <a:ext uri="{9D8B030D-6E8A-4147-A177-3AD203B41FA5}">
                      <a16:colId xmlns:a16="http://schemas.microsoft.com/office/drawing/2014/main" val="1816732829"/>
                    </a:ext>
                  </a:extLst>
                </a:gridCol>
                <a:gridCol w="653263">
                  <a:extLst>
                    <a:ext uri="{9D8B030D-6E8A-4147-A177-3AD203B41FA5}">
                      <a16:colId xmlns:a16="http://schemas.microsoft.com/office/drawing/2014/main" val="3283371130"/>
                    </a:ext>
                  </a:extLst>
                </a:gridCol>
                <a:gridCol w="636765">
                  <a:extLst>
                    <a:ext uri="{9D8B030D-6E8A-4147-A177-3AD203B41FA5}">
                      <a16:colId xmlns:a16="http://schemas.microsoft.com/office/drawing/2014/main" val="754980542"/>
                    </a:ext>
                  </a:extLst>
                </a:gridCol>
                <a:gridCol w="692623">
                  <a:extLst>
                    <a:ext uri="{9D8B030D-6E8A-4147-A177-3AD203B41FA5}">
                      <a16:colId xmlns:a16="http://schemas.microsoft.com/office/drawing/2014/main" val="2104748696"/>
                    </a:ext>
                  </a:extLst>
                </a:gridCol>
                <a:gridCol w="840589">
                  <a:extLst>
                    <a:ext uri="{9D8B030D-6E8A-4147-A177-3AD203B41FA5}">
                      <a16:colId xmlns:a16="http://schemas.microsoft.com/office/drawing/2014/main" val="3533269762"/>
                    </a:ext>
                  </a:extLst>
                </a:gridCol>
              </a:tblGrid>
              <a:tr h="18250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Вид деятельности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Тип транспортных средств,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тыс.ед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0649219"/>
                  </a:ext>
                </a:extLst>
              </a:tr>
              <a:tr h="182504">
                <a:tc vMerge="1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Вид деятельности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Легковые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Грузовые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LCV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Прицепы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Автобусы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2012819"/>
                  </a:ext>
                </a:extLst>
              </a:tr>
              <a:tr h="2451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effectLst/>
                          <a:latin typeface="+mn-lt"/>
                        </a:rPr>
                        <a:t>Транспорт и связь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36,12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396223"/>
                  </a:ext>
                </a:extLst>
              </a:tr>
              <a:tr h="2451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effectLst/>
                          <a:latin typeface="+mn-lt"/>
                        </a:rPr>
                        <a:t>Аренда/Лизинг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6303160"/>
                  </a:ext>
                </a:extLst>
              </a:tr>
              <a:tr h="2451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effectLst/>
                          <a:latin typeface="+mn-lt"/>
                        </a:rPr>
                        <a:t>Торговля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4643446"/>
                  </a:ext>
                </a:extLst>
              </a:tr>
              <a:tr h="2451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effectLst/>
                          <a:latin typeface="+mn-lt"/>
                        </a:rPr>
                        <a:t>Услуги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3581248"/>
                  </a:ext>
                </a:extLst>
              </a:tr>
              <a:tr h="2451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effectLst/>
                          <a:latin typeface="+mn-lt"/>
                        </a:rPr>
                        <a:t>Производство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2783828"/>
                  </a:ext>
                </a:extLst>
              </a:tr>
              <a:tr h="2451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effectLst/>
                          <a:latin typeface="+mn-lt"/>
                        </a:rPr>
                        <a:t>Строительство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0940265"/>
                  </a:ext>
                </a:extLst>
              </a:tr>
              <a:tr h="2451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effectLst/>
                          <a:latin typeface="+mn-lt"/>
                        </a:rPr>
                        <a:t>Сельскохозяйственная деятельность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52013407"/>
                  </a:ext>
                </a:extLst>
              </a:tr>
              <a:tr h="2451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effectLst/>
                          <a:latin typeface="+mn-lt"/>
                        </a:rPr>
                        <a:t>Добыча полезных ископаемых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90405049"/>
                  </a:ext>
                </a:extLst>
              </a:tr>
              <a:tr h="2451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effectLst/>
                          <a:latin typeface="+mn-lt"/>
                        </a:rPr>
                        <a:t>Государственное управление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4400737"/>
                  </a:ext>
                </a:extLst>
              </a:tr>
              <a:tr h="2451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effectLst/>
                          <a:latin typeface="+mn-lt"/>
                        </a:rPr>
                        <a:t>Здравоохранение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71621047"/>
                  </a:ext>
                </a:extLst>
              </a:tr>
              <a:tr h="2451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effectLst/>
                          <a:latin typeface="+mn-lt"/>
                        </a:rPr>
                        <a:t>Образование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1224076"/>
                  </a:ext>
                </a:extLst>
              </a:tr>
              <a:tr h="3092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effectLst/>
                          <a:latin typeface="+mn-lt"/>
                        </a:rPr>
                        <a:t>Другие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73270299"/>
                  </a:ext>
                </a:extLst>
              </a:tr>
              <a:tr h="3092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84,56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147,59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061771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DC80DB5-876A-4479-85D6-4ACB9F7F6554}"/>
              </a:ext>
            </a:extLst>
          </p:cNvPr>
          <p:cNvSpPr txBox="1"/>
          <p:nvPr/>
        </p:nvSpPr>
        <p:spPr>
          <a:xfrm>
            <a:off x="1215318" y="6092011"/>
            <a:ext cx="7486908" cy="4581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</a:pPr>
            <a:r>
              <a:rPr lang="ru-RU" sz="1000" b="0" i="0" dirty="0">
                <a:solidFill>
                  <a:srgbClr val="B33030"/>
                </a:solidFill>
                <a:effectLst/>
                <a:latin typeface="Arial" panose="020B0604020202020204" pitchFamily="34" charset="0"/>
              </a:rPr>
              <a:t>Еще больше актуальной информации для Ваших отчетов и презентаций</a:t>
            </a:r>
            <a:endParaRPr lang="ru-RU" sz="1000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algn="ctr">
              <a:lnSpc>
                <a:spcPts val="1500"/>
              </a:lnSpc>
            </a:pPr>
            <a:r>
              <a:rPr lang="ru-RU" sz="1000" b="0" i="0" dirty="0">
                <a:solidFill>
                  <a:srgbClr val="B33030"/>
                </a:solidFill>
                <a:effectLst/>
                <a:latin typeface="Arial" panose="020B0604020202020204" pitchFamily="34" charset="0"/>
              </a:rPr>
              <a:t>в свободном доступе  - в разделах </a:t>
            </a:r>
            <a:r>
              <a:rPr lang="ru-RU" sz="1000" b="0" i="0" u="sng" dirty="0">
                <a:solidFill>
                  <a:srgbClr val="B52F2F"/>
                </a:solidFill>
                <a:effectLst/>
                <a:latin typeface="Arial" panose="020B0604020202020204" pitchFamily="34" charset="0"/>
                <a:hlinkClick r:id="rId3"/>
              </a:rPr>
              <a:t>Инфографика</a:t>
            </a:r>
            <a:r>
              <a:rPr lang="ru-RU" sz="1000" b="0" i="0" dirty="0">
                <a:solidFill>
                  <a:srgbClr val="B33030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ru-RU" sz="1000" b="0" i="0" u="sng" dirty="0">
                <a:solidFill>
                  <a:srgbClr val="B52F2F"/>
                </a:solidFill>
                <a:effectLst/>
                <a:latin typeface="Arial" panose="020B0604020202020204" pitchFamily="34" charset="0"/>
                <a:hlinkClick r:id="rId4"/>
              </a:rPr>
              <a:t>Пресс-релизы</a:t>
            </a:r>
            <a:r>
              <a:rPr lang="ru-RU" sz="1000" u="sng" dirty="0">
                <a:solidFill>
                  <a:srgbClr val="B33030"/>
                </a:solidFill>
                <a:latin typeface="Arial" panose="020B0604020202020204" pitchFamily="34" charset="0"/>
              </a:rPr>
              <a:t>, </a:t>
            </a:r>
            <a:r>
              <a:rPr lang="ru-RU" sz="1000" b="0" i="0" u="none" strike="noStrike" dirty="0">
                <a:solidFill>
                  <a:srgbClr val="B52F2F"/>
                </a:solidFill>
                <a:effectLst/>
                <a:latin typeface="Arial" panose="020B0604020202020204" pitchFamily="34" charset="0"/>
                <a:hlinkClick r:id="rId5"/>
              </a:rPr>
              <a:t>Новости</a:t>
            </a:r>
            <a:r>
              <a:rPr lang="ru-RU" sz="1000" b="0" i="0" u="none" strike="noStrike" dirty="0">
                <a:solidFill>
                  <a:srgbClr val="B52F2F"/>
                </a:solidFill>
                <a:effectLst/>
                <a:latin typeface="Arial" panose="020B0604020202020204" pitchFamily="34" charset="0"/>
              </a:rPr>
              <a:t> и на </a:t>
            </a:r>
            <a:r>
              <a:rPr lang="ru-RU" sz="1000" b="0" i="0" u="sng" dirty="0" err="1">
                <a:solidFill>
                  <a:srgbClr val="212121"/>
                </a:solidFill>
                <a:effectLst/>
                <a:latin typeface="Arial" panose="020B0604020202020204" pitchFamily="34" charset="0"/>
                <a:hlinkClick r:id="rId6"/>
              </a:rPr>
              <a:t>Яндекс.Дзен</a:t>
            </a:r>
            <a:endParaRPr lang="ru-RU" sz="1000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2503</TotalTime>
  <Words>256</Words>
  <Application>Microsoft Office PowerPoint</Application>
  <PresentationFormat>Экран (4:3)</PresentationFormat>
  <Paragraphs>106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249</cp:revision>
  <cp:lastPrinted>2021-01-14T09:01:14Z</cp:lastPrinted>
  <dcterms:created xsi:type="dcterms:W3CDTF">2017-01-10T10:06:35Z</dcterms:created>
  <dcterms:modified xsi:type="dcterms:W3CDTF">2021-01-14T09:47:24Z</dcterms:modified>
</cp:coreProperties>
</file>