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753714577469907E-2"/>
          <c:y val="2.3170089520800422E-2"/>
          <c:w val="0.9538783266323162"/>
          <c:h val="0.6951266447643643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'1.3'!$A$110</c:f>
              <c:strCache>
                <c:ptCount val="1"/>
                <c:pt idx="0">
                  <c:v>Да, приобрету новый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1.173789294761027E-16"/>
                  <c:y val="1.12697639206304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432973189275712E-2"/>
                      <c:h val="3.33103289858328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DE8-4725-8FFE-1A0084FD47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'1.3'!$B$109:$K$109</c:f>
              <c:strCache>
                <c:ptCount val="10"/>
                <c:pt idx="0">
                  <c:v>Торговля 
оптовая</c:v>
                </c:pt>
                <c:pt idx="1">
                  <c:v>Перевозка 
грузов и 
пассажиров 
сухопутным 
транспортом</c:v>
                </c:pt>
                <c:pt idx="2">
                  <c:v>Бытовое 
обслуживание</c:v>
                </c:pt>
                <c:pt idx="3">
                  <c:v>Деятельность 
профессиональная 
научная и 
техническая</c:v>
                </c:pt>
                <c:pt idx="4">
                  <c:v>Государственное 
управление</c:v>
                </c:pt>
                <c:pt idx="5">
                  <c:v>Образование</c:v>
                </c:pt>
                <c:pt idx="6">
                  <c:v>Производство 
промышленных 
товаров</c:v>
                </c:pt>
                <c:pt idx="7">
                  <c:v>Производство товаров народного потребления</c:v>
                </c:pt>
                <c:pt idx="8">
                  <c:v>Растениеводство </c:v>
                </c:pt>
                <c:pt idx="9">
                  <c:v>Зравоохранение</c:v>
                </c:pt>
              </c:strCache>
            </c:strRef>
          </c:cat>
          <c:val>
            <c:numRef>
              <c:f>'1.3'!$B$110:$K$110</c:f>
              <c:numCache>
                <c:formatCode>0,0%</c:formatCode>
                <c:ptCount val="10"/>
                <c:pt idx="0">
                  <c:v>0.152</c:v>
                </c:pt>
                <c:pt idx="1">
                  <c:v>0.222</c:v>
                </c:pt>
                <c:pt idx="2">
                  <c:v>0.13400000000000001</c:v>
                </c:pt>
                <c:pt idx="3">
                  <c:v>0.217</c:v>
                </c:pt>
                <c:pt idx="4">
                  <c:v>0.13800000000000001</c:v>
                </c:pt>
                <c:pt idx="5">
                  <c:v>8.8999999999999996E-2</c:v>
                </c:pt>
                <c:pt idx="6">
                  <c:v>0.2</c:v>
                </c:pt>
                <c:pt idx="7">
                  <c:v>0.151</c:v>
                </c:pt>
                <c:pt idx="8">
                  <c:v>0.106</c:v>
                </c:pt>
                <c:pt idx="9">
                  <c:v>4.8000000000000001E-2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54-7547-B58E-62EF179B2FBD}"/>
            </c:ext>
          </c:extLst>
        </c:ser>
        <c:ser>
          <c:idx val="1"/>
          <c:order val="1"/>
          <c:tx>
            <c:strRef>
              <c:f>'1.3'!$A$111</c:f>
              <c:strCache>
                <c:ptCount val="1"/>
                <c:pt idx="0">
                  <c:v>Да, приобрету новый или подержанный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735510352218146E-3"/>
                  <c:y val="-9.659797646254660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E8-4725-8FFE-1A0084FD47B1}"/>
                </c:ext>
              </c:extLst>
            </c:dLbl>
            <c:dLbl>
              <c:idx val="3"/>
              <c:layout>
                <c:manualLayout>
                  <c:x val="0"/>
                  <c:y val="-6.439865097503107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E8-4725-8FFE-1A0084FD47B1}"/>
                </c:ext>
              </c:extLst>
            </c:dLbl>
            <c:dLbl>
              <c:idx val="5"/>
              <c:layout>
                <c:manualLayout>
                  <c:x val="2.3777069883071339E-3"/>
                  <c:y val="5.772933399117992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626650660264099E-2"/>
                      <c:h val="3.98805126132617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6DE-414E-A9DE-C60CE1EDCB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'1.3'!$B$109:$K$109</c:f>
              <c:strCache>
                <c:ptCount val="10"/>
                <c:pt idx="0">
                  <c:v>Торговля 
оптовая</c:v>
                </c:pt>
                <c:pt idx="1">
                  <c:v>Перевозка 
грузов и 
пассажиров 
сухопутным 
транспортом</c:v>
                </c:pt>
                <c:pt idx="2">
                  <c:v>Бытовое 
обслуживание</c:v>
                </c:pt>
                <c:pt idx="3">
                  <c:v>Деятельность 
профессиональная 
научная и 
техническая</c:v>
                </c:pt>
                <c:pt idx="4">
                  <c:v>Государственное 
управление</c:v>
                </c:pt>
                <c:pt idx="5">
                  <c:v>Образование</c:v>
                </c:pt>
                <c:pt idx="6">
                  <c:v>Производство 
промышленных 
товаров</c:v>
                </c:pt>
                <c:pt idx="7">
                  <c:v>Производство товаров народного потребления</c:v>
                </c:pt>
                <c:pt idx="8">
                  <c:v>Растениеводство </c:v>
                </c:pt>
                <c:pt idx="9">
                  <c:v>Зравоохранение</c:v>
                </c:pt>
              </c:strCache>
            </c:strRef>
          </c:cat>
          <c:val>
            <c:numRef>
              <c:f>'1.3'!$B$111:$K$111</c:f>
              <c:numCache>
                <c:formatCode>0,0%</c:formatCode>
                <c:ptCount val="10"/>
                <c:pt idx="1">
                  <c:v>8.9999999999999993E-3</c:v>
                </c:pt>
                <c:pt idx="3">
                  <c:v>1.7000000000000001E-2</c:v>
                </c:pt>
                <c:pt idx="5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54-7547-B58E-62EF179B2FBD}"/>
            </c:ext>
          </c:extLst>
        </c:ser>
        <c:ser>
          <c:idx val="2"/>
          <c:order val="2"/>
          <c:tx>
            <c:strRef>
              <c:f>'1.3'!$A$112</c:f>
              <c:strCache>
                <c:ptCount val="1"/>
                <c:pt idx="0">
                  <c:v>Да, приобрету подержанный</c:v>
                </c:pt>
              </c:strCache>
            </c:strRef>
          </c:tx>
          <c:spPr>
            <a:solidFill>
              <a:srgbClr val="FF8E02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1.1437645924510364E-3"/>
                  <c:y val="-1.20975654774552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DE-414E-A9DE-C60CE1EDCB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'1.3'!$B$109:$K$109</c:f>
              <c:strCache>
                <c:ptCount val="10"/>
                <c:pt idx="0">
                  <c:v>Торговля 
оптовая</c:v>
                </c:pt>
                <c:pt idx="1">
                  <c:v>Перевозка 
грузов и 
пассажиров 
сухопутным 
транспортом</c:v>
                </c:pt>
                <c:pt idx="2">
                  <c:v>Бытовое 
обслуживание</c:v>
                </c:pt>
                <c:pt idx="3">
                  <c:v>Деятельность 
профессиональная 
научная и 
техническая</c:v>
                </c:pt>
                <c:pt idx="4">
                  <c:v>Государственное 
управление</c:v>
                </c:pt>
                <c:pt idx="5">
                  <c:v>Образование</c:v>
                </c:pt>
                <c:pt idx="6">
                  <c:v>Производство 
промышленных 
товаров</c:v>
                </c:pt>
                <c:pt idx="7">
                  <c:v>Производство товаров народного потребления</c:v>
                </c:pt>
                <c:pt idx="8">
                  <c:v>Растениеводство </c:v>
                </c:pt>
                <c:pt idx="9">
                  <c:v>Зравоохранение</c:v>
                </c:pt>
              </c:strCache>
            </c:strRef>
          </c:cat>
          <c:val>
            <c:numRef>
              <c:f>'1.3'!$B$112:$K$112</c:f>
              <c:numCache>
                <c:formatCode>Основной</c:formatCode>
                <c:ptCount val="10"/>
                <c:pt idx="5" formatCode="0,0%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54-7547-B58E-62EF179B2FBD}"/>
            </c:ext>
          </c:extLst>
        </c:ser>
        <c:ser>
          <c:idx val="3"/>
          <c:order val="3"/>
          <c:tx>
            <c:strRef>
              <c:f>'1.3'!$A$113</c:f>
              <c:strCache>
                <c:ptCount val="1"/>
                <c:pt idx="0">
                  <c:v>Не определился еще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'1.3'!$B$109:$K$109</c:f>
              <c:strCache>
                <c:ptCount val="10"/>
                <c:pt idx="0">
                  <c:v>Торговля 
оптовая</c:v>
                </c:pt>
                <c:pt idx="1">
                  <c:v>Перевозка 
грузов и 
пассажиров 
сухопутным 
транспортом</c:v>
                </c:pt>
                <c:pt idx="2">
                  <c:v>Бытовое 
обслуживание</c:v>
                </c:pt>
                <c:pt idx="3">
                  <c:v>Деятельность 
профессиональная 
научная и 
техническая</c:v>
                </c:pt>
                <c:pt idx="4">
                  <c:v>Государственное 
управление</c:v>
                </c:pt>
                <c:pt idx="5">
                  <c:v>Образование</c:v>
                </c:pt>
                <c:pt idx="6">
                  <c:v>Производство 
промышленных 
товаров</c:v>
                </c:pt>
                <c:pt idx="7">
                  <c:v>Производство товаров народного потребления</c:v>
                </c:pt>
                <c:pt idx="8">
                  <c:v>Растениеводство </c:v>
                </c:pt>
                <c:pt idx="9">
                  <c:v>Зравоохранение</c:v>
                </c:pt>
              </c:strCache>
            </c:strRef>
          </c:cat>
          <c:val>
            <c:numRef>
              <c:f>'1.3'!$B$113:$K$113</c:f>
              <c:numCache>
                <c:formatCode>0,0%</c:formatCode>
                <c:ptCount val="10"/>
                <c:pt idx="0">
                  <c:v>0.44800000000000001</c:v>
                </c:pt>
                <c:pt idx="1">
                  <c:v>0.54700000000000004</c:v>
                </c:pt>
                <c:pt idx="2">
                  <c:v>0.373</c:v>
                </c:pt>
                <c:pt idx="3">
                  <c:v>0.46600000000000003</c:v>
                </c:pt>
                <c:pt idx="4">
                  <c:v>0.27600000000000002</c:v>
                </c:pt>
                <c:pt idx="5">
                  <c:v>0.35699999999999998</c:v>
                </c:pt>
                <c:pt idx="6">
                  <c:v>0.4</c:v>
                </c:pt>
                <c:pt idx="7">
                  <c:v>0.56599999999999995</c:v>
                </c:pt>
                <c:pt idx="8">
                  <c:v>0.46800000000000003</c:v>
                </c:pt>
                <c:pt idx="9">
                  <c:v>0.45200000000000001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554-7547-B58E-62EF179B2FBD}"/>
            </c:ext>
          </c:extLst>
        </c:ser>
        <c:ser>
          <c:idx val="4"/>
          <c:order val="4"/>
          <c:tx>
            <c:strRef>
              <c:f>'1.3'!$A$114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'1.3'!$B$109:$K$109</c:f>
              <c:strCache>
                <c:ptCount val="10"/>
                <c:pt idx="0">
                  <c:v>Торговля 
оптовая</c:v>
                </c:pt>
                <c:pt idx="1">
                  <c:v>Перевозка 
грузов и 
пассажиров 
сухопутным 
транспортом</c:v>
                </c:pt>
                <c:pt idx="2">
                  <c:v>Бытовое 
обслуживание</c:v>
                </c:pt>
                <c:pt idx="3">
                  <c:v>Деятельность 
профессиональная 
научная и 
техническая</c:v>
                </c:pt>
                <c:pt idx="4">
                  <c:v>Государственное 
управление</c:v>
                </c:pt>
                <c:pt idx="5">
                  <c:v>Образование</c:v>
                </c:pt>
                <c:pt idx="6">
                  <c:v>Производство 
промышленных 
товаров</c:v>
                </c:pt>
                <c:pt idx="7">
                  <c:v>Производство товаров народного потребления</c:v>
                </c:pt>
                <c:pt idx="8">
                  <c:v>Растениеводство </c:v>
                </c:pt>
                <c:pt idx="9">
                  <c:v>Зравоохранение</c:v>
                </c:pt>
              </c:strCache>
            </c:strRef>
          </c:cat>
          <c:val>
            <c:numRef>
              <c:f>'1.3'!$B$114:$K$114</c:f>
              <c:numCache>
                <c:formatCode>0,0%</c:formatCode>
                <c:ptCount val="10"/>
                <c:pt idx="0">
                  <c:v>0.4</c:v>
                </c:pt>
                <c:pt idx="1">
                  <c:v>0.222</c:v>
                </c:pt>
                <c:pt idx="2">
                  <c:v>0.49299999999999999</c:v>
                </c:pt>
                <c:pt idx="3">
                  <c:v>0.3</c:v>
                </c:pt>
                <c:pt idx="4">
                  <c:v>0.58599999999999997</c:v>
                </c:pt>
                <c:pt idx="5">
                  <c:v>0.51800000000000002</c:v>
                </c:pt>
                <c:pt idx="6">
                  <c:v>0.4</c:v>
                </c:pt>
                <c:pt idx="7">
                  <c:v>0.28299999999999997</c:v>
                </c:pt>
                <c:pt idx="8">
                  <c:v>0.42599999999999999</c:v>
                </c:pt>
                <c:pt idx="9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554-7547-B58E-62EF179B2FB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-1675550720"/>
        <c:axId val="-1675549632"/>
      </c:barChart>
      <c:catAx>
        <c:axId val="-1675550720"/>
        <c:scaling>
          <c:orientation val="minMax"/>
        </c:scaling>
        <c:delete val="0"/>
        <c:axPos val="b"/>
        <c:numFmt formatCode="Основной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+mn-ea"/>
                <a:cs typeface="Calibri" panose="020F0502020204030204" pitchFamily="34" charset="0"/>
              </a:defRPr>
            </a:pPr>
            <a:endParaRPr lang="ru-RU"/>
          </a:p>
        </c:txPr>
        <c:crossAx val="-1675549632"/>
        <c:crosses val="autoZero"/>
        <c:auto val="1"/>
        <c:lblAlgn val="ctr"/>
        <c:lblOffset val="100"/>
        <c:noMultiLvlLbl val="0"/>
      </c:catAx>
      <c:valAx>
        <c:axId val="-167554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167555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599865142907558E-2"/>
          <c:y val="0.89616402082865343"/>
          <c:w val="0.94306799885308445"/>
          <c:h val="9.41761815250918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9A0F-A804-4C0B-BF1A-A96FABC7C05A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BC44A-7C68-4BFC-86E9-0C61C3EF3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557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BC44A-7C68-4BFC-86E9-0C61C3EF3EB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525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hyperlink" Target="https://abiz.ru/issledovaniya/namereniya-korporativnyh-avtoparkov-priobresti-legkovoj-avtomobil-v-2021-godu/" TargetMode="External"/><Relationship Id="rId7" Type="http://schemas.openxmlformats.org/officeDocument/2006/relationships/hyperlink" Target="http://link.email.abiz.ru/x_143556660314360/32000,=0Zy_divHkJMWSltanOTC2Hw/4710,1249252,37,?aHR0cHM6Ly93d3cubmFwaW5mby5ydS9uZXdzP3V0bV9zb3VyY2U9U2VuZHNheSZ1dG1fbWVkaXVtPWVtYW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ink.email.abiz.ru/x_143556660314360/27137,=0RSpv7LSDFD2673BYsIE9Lg/4710,1249252,37,?aHR0cHM6Ly93d3cubmFwaW5mby5ydS9wcmVzcy1yZWxlYXNlcz91dG1fc291cmNlPVNlbmRzYXkmdXRtX21lZGl1bT1lbWFpbA==" TargetMode="External"/><Relationship Id="rId5" Type="http://schemas.openxmlformats.org/officeDocument/2006/relationships/hyperlink" Target="http://link.email.abiz.ru/x_143556660314360/27136,=0HijH4nc1GRZuZWPm79gIlg/4710,1249252,37,?aHR0cHM6Ly93d3cubmFwaW5mby5ydS9pbmZvZ3JhcGhpY3M/dXRtX3NvdXJjZT1TZW5kc2F5JnV0bV9tZWRpdW09ZW1haWw=" TargetMode="External"/><Relationship Id="rId4" Type="http://schemas.openxmlformats.org/officeDocument/2006/relationships/hyperlink" Target="https://zen.yandex.ru/id/5ed4f86d0929ca3c2024679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Какие компании планируют приобрести легковые автомобили в </a:t>
            </a:r>
            <a:r>
              <a:rPr lang="ru-RU" sz="1400"/>
              <a:t>2021 году</a:t>
            </a:r>
            <a:endParaRPr lang="ru-RU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1134319" y="707722"/>
            <a:ext cx="779301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050" dirty="0"/>
              <a:t>Russian Automotive Market Research</a:t>
            </a:r>
            <a:r>
              <a:rPr lang="ru-RU" sz="1050" dirty="0"/>
              <a:t> представляет отчет по результатам опроса 1000 компаний-владельцев корпоративных парков </a:t>
            </a:r>
            <a:r>
              <a:rPr lang="ru-RU" sz="1050" b="0" i="0" dirty="0">
                <a:solidFill>
                  <a:srgbClr val="0070C0"/>
                </a:solidFill>
                <a:effectLst/>
                <a:latin typeface="Arial" panose="020B0604020202020204" pitchFamily="34" charset="0"/>
                <a:hlinkClick r:id="rId3"/>
              </a:rPr>
              <a:t>«Намерения корпоративных парков приобрести легковой автомобиль в 2021 году»</a:t>
            </a:r>
            <a:r>
              <a:rPr lang="ru-RU" sz="105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ru-RU" sz="1050" dirty="0"/>
              <a:t>Доля респондентов, ответивших положительно на вопрос «Вы планируете приобрести легковой автомобиль в 2021 г.?», наиболее высока среди компаний, занимающихся профессиональной научно-технической деятельностью и перевозкой грузов и пассажиров сухопутным транспортом: соответственно 23,4% и 23,1% респондентов, представляющих такие компании, отметили, что их компания планирует приобретение легкового автомобиля в 2021 году.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A7B8E5-1F89-4ED8-8306-F48A58EBA498}"/>
              </a:ext>
            </a:extLst>
          </p:cNvPr>
          <p:cNvSpPr txBox="1"/>
          <p:nvPr/>
        </p:nvSpPr>
        <p:spPr>
          <a:xfrm>
            <a:off x="1259767" y="1815717"/>
            <a:ext cx="778797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/>
            <a:r>
              <a:rPr lang="ru-RU" sz="1400" b="0" dirty="0">
                <a:solidFill>
                  <a:schemeClr val="tx1"/>
                </a:solidFill>
                <a:effectLst/>
              </a:rPr>
              <a:t>Планируете ли Вы приобрести легковой автомобиль в 2021 году для компании?</a:t>
            </a:r>
            <a:endParaRPr lang="ru-RU" sz="1400" b="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70B5A8-6323-416B-8E8B-DEA660FA984A}"/>
              </a:ext>
            </a:extLst>
          </p:cNvPr>
          <p:cNvSpPr txBox="1"/>
          <p:nvPr/>
        </p:nvSpPr>
        <p:spPr>
          <a:xfrm>
            <a:off x="870962" y="6067675"/>
            <a:ext cx="748145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0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Больше интересных статей на нашем канале в </a:t>
            </a:r>
            <a:r>
              <a:rPr lang="ru-RU" sz="1000" b="0" i="0" u="sng" dirty="0" err="1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Яндекс</a:t>
            </a:r>
            <a:r>
              <a:rPr lang="ru-RU" sz="1000" b="0" i="0" u="sng" err="1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ru-RU" sz="1000" b="0" i="0" u="sng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Дзен</a:t>
            </a:r>
            <a:br>
              <a:rPr lang="ru-RU" sz="1000" b="0" i="0" u="sng">
                <a:solidFill>
                  <a:srgbClr val="C00000"/>
                </a:solidFill>
                <a:effectLst/>
                <a:latin typeface="Arial" panose="020B0604020202020204" pitchFamily="34" charset="0"/>
              </a:rPr>
            </a:br>
            <a:r>
              <a:rPr lang="ru-RU" sz="1000" b="0" i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Еще </a:t>
            </a:r>
            <a:r>
              <a:rPr lang="ru-RU" sz="10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больше актуальной информации для Ваших отчетов и презентаций</a:t>
            </a:r>
            <a:r>
              <a:rPr lang="en-US" sz="10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0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в свободном доступе  </a:t>
            </a:r>
            <a:r>
              <a:rPr lang="ru-RU" sz="1000" b="0" i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- </a:t>
            </a:r>
            <a:br>
              <a:rPr lang="ru-RU" sz="1000" b="0" i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</a:br>
            <a:r>
              <a:rPr lang="ru-RU" sz="1000" b="0" i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в</a:t>
            </a:r>
            <a:r>
              <a:rPr lang="en-US" sz="1000" b="0" i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0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разделах </a:t>
            </a:r>
            <a:r>
              <a:rPr lang="ru-RU" sz="1000" b="0" i="0" u="sng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Инфографика</a:t>
            </a:r>
            <a:r>
              <a:rPr lang="ru-RU" sz="10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sz="1000" b="0" i="0" u="sng" dirty="0" err="1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Прессрелизы</a:t>
            </a:r>
            <a:r>
              <a:rPr lang="ru-RU" sz="10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1000" b="0" i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и </a:t>
            </a:r>
            <a:r>
              <a:rPr lang="ru-RU" sz="1000" b="0" i="0" u="sng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Новости</a:t>
            </a:r>
            <a:endParaRPr lang="ru-RU" sz="1800" dirty="0">
              <a:solidFill>
                <a:srgbClr val="C00000"/>
              </a:solidFill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658722465"/>
              </p:ext>
            </p:extLst>
          </p:nvPr>
        </p:nvGraphicFramePr>
        <p:xfrm>
          <a:off x="1133475" y="2133019"/>
          <a:ext cx="7934325" cy="394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2717</TotalTime>
  <Words>142</Words>
  <Application>Microsoft Office PowerPoint</Application>
  <PresentationFormat>Экран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262</cp:revision>
  <cp:lastPrinted>2021-02-15T07:06:26Z</cp:lastPrinted>
  <dcterms:created xsi:type="dcterms:W3CDTF">2017-01-10T10:06:35Z</dcterms:created>
  <dcterms:modified xsi:type="dcterms:W3CDTF">2021-02-15T11:18:21Z</dcterms:modified>
</cp:coreProperties>
</file>