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9" r:id="rId2"/>
  </p:sldIdLst>
  <p:sldSz cx="9144000" cy="6858000" type="screen4x3"/>
  <p:notesSz cx="6761163" cy="99425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575"/>
    <a:srgbClr val="F7C7A7"/>
    <a:srgbClr val="615B5B"/>
    <a:srgbClr val="8AE693"/>
    <a:srgbClr val="AAC5FC"/>
    <a:srgbClr val="BBDCF1"/>
    <a:srgbClr val="B3F09A"/>
    <a:srgbClr val="9CEEC7"/>
    <a:srgbClr val="A0EAA9"/>
    <a:srgbClr val="F577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24" autoAdjust="0"/>
    <p:restoredTop sz="96412" autoAdjust="0"/>
  </p:normalViewPr>
  <p:slideViewPr>
    <p:cSldViewPr snapToGrid="0">
      <p:cViewPr>
        <p:scale>
          <a:sx n="100" d="100"/>
          <a:sy n="100" d="100"/>
        </p:scale>
        <p:origin x="2298" y="25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0753714577469907E-2"/>
          <c:y val="2.3170089520800422E-2"/>
          <c:w val="0.9538783266323162"/>
          <c:h val="0.69512664476436437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'1.3'!$A$110</c:f>
              <c:strCache>
                <c:ptCount val="1"/>
                <c:pt idx="0">
                  <c:v>Да, приобрету новый</c:v>
                </c:pt>
              </c:strCache>
            </c:strRef>
          </c:tx>
          <c:spPr>
            <a:solidFill>
              <a:srgbClr val="FF5050"/>
            </a:solidFill>
            <a:ln>
              <a:noFill/>
            </a:ln>
            <a:effectLst/>
          </c:spPr>
          <c:invertIfNegative val="0"/>
          <c:dLbls>
            <c:dLbl>
              <c:idx val="5"/>
              <c:layout>
                <c:manualLayout>
                  <c:x val="-1.173789294761027E-16"/>
                  <c:y val="1.126976392063043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2432973189275712E-2"/>
                      <c:h val="3.331032898583280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5DE8-4725-8FFE-1A0084FD47B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'1.3'!$B$109:$K$109</c:f>
              <c:strCache>
                <c:ptCount val="10"/>
                <c:pt idx="0">
                  <c:v>Торговля 
оптовая</c:v>
                </c:pt>
                <c:pt idx="1">
                  <c:v>Перевозка 
грузов и 
пассажиров 
сухопутным 
транспортом</c:v>
                </c:pt>
                <c:pt idx="2">
                  <c:v>Бытовое 
обслуживание</c:v>
                </c:pt>
                <c:pt idx="3">
                  <c:v>Деятельность 
профессиональная 
научная и 
техническая</c:v>
                </c:pt>
                <c:pt idx="4">
                  <c:v>Государственное 
управление</c:v>
                </c:pt>
                <c:pt idx="5">
                  <c:v>Образование</c:v>
                </c:pt>
                <c:pt idx="6">
                  <c:v>Производство 
промышленных 
товаров</c:v>
                </c:pt>
                <c:pt idx="7">
                  <c:v>Производство товаров народного потребления</c:v>
                </c:pt>
                <c:pt idx="8">
                  <c:v>Растениеводство </c:v>
                </c:pt>
                <c:pt idx="9">
                  <c:v>Зравоохранение</c:v>
                </c:pt>
              </c:strCache>
            </c:strRef>
          </c:cat>
          <c:val>
            <c:numRef>
              <c:f>'1.3'!$B$110:$K$110</c:f>
              <c:numCache>
                <c:formatCode>0,0%</c:formatCode>
                <c:ptCount val="10"/>
                <c:pt idx="0">
                  <c:v>0.152</c:v>
                </c:pt>
                <c:pt idx="1">
                  <c:v>0.222</c:v>
                </c:pt>
                <c:pt idx="2">
                  <c:v>0.13400000000000001</c:v>
                </c:pt>
                <c:pt idx="3">
                  <c:v>0.217</c:v>
                </c:pt>
                <c:pt idx="4">
                  <c:v>0.13800000000000001</c:v>
                </c:pt>
                <c:pt idx="5">
                  <c:v>8.8999999999999996E-2</c:v>
                </c:pt>
                <c:pt idx="6">
                  <c:v>0.2</c:v>
                </c:pt>
                <c:pt idx="7">
                  <c:v>0.151</c:v>
                </c:pt>
                <c:pt idx="8">
                  <c:v>0.106</c:v>
                </c:pt>
                <c:pt idx="9">
                  <c:v>4.8000000000000001E-2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554-7547-B58E-62EF179B2FBD}"/>
            </c:ext>
          </c:extLst>
        </c:ser>
        <c:ser>
          <c:idx val="1"/>
          <c:order val="1"/>
          <c:tx>
            <c:strRef>
              <c:f>'1.3'!$A$111</c:f>
              <c:strCache>
                <c:ptCount val="1"/>
                <c:pt idx="0">
                  <c:v>Да, приобрету новый или подержанный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1.4735510352218146E-3"/>
                  <c:y val="-9.6597976462546604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DE8-4725-8FFE-1A0084FD47B1}"/>
                </c:ext>
              </c:extLst>
            </c:dLbl>
            <c:dLbl>
              <c:idx val="3"/>
              <c:layout>
                <c:manualLayout>
                  <c:x val="0"/>
                  <c:y val="-6.4398650975031075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DE8-4725-8FFE-1A0084FD47B1}"/>
                </c:ext>
              </c:extLst>
            </c:dLbl>
            <c:dLbl>
              <c:idx val="5"/>
              <c:layout>
                <c:manualLayout>
                  <c:x val="2.3777069883071339E-3"/>
                  <c:y val="5.7729333991179922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6626650660264099E-2"/>
                      <c:h val="3.988051261326175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E6DE-414E-A9DE-C60CE1EDCB7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'1.3'!$B$109:$K$109</c:f>
              <c:strCache>
                <c:ptCount val="10"/>
                <c:pt idx="0">
                  <c:v>Торговля 
оптовая</c:v>
                </c:pt>
                <c:pt idx="1">
                  <c:v>Перевозка 
грузов и 
пассажиров 
сухопутным 
транспортом</c:v>
                </c:pt>
                <c:pt idx="2">
                  <c:v>Бытовое 
обслуживание</c:v>
                </c:pt>
                <c:pt idx="3">
                  <c:v>Деятельность 
профессиональная 
научная и 
техническая</c:v>
                </c:pt>
                <c:pt idx="4">
                  <c:v>Государственное 
управление</c:v>
                </c:pt>
                <c:pt idx="5">
                  <c:v>Образование</c:v>
                </c:pt>
                <c:pt idx="6">
                  <c:v>Производство 
промышленных 
товаров</c:v>
                </c:pt>
                <c:pt idx="7">
                  <c:v>Производство товаров народного потребления</c:v>
                </c:pt>
                <c:pt idx="8">
                  <c:v>Растениеводство </c:v>
                </c:pt>
                <c:pt idx="9">
                  <c:v>Зравоохранение</c:v>
                </c:pt>
              </c:strCache>
            </c:strRef>
          </c:cat>
          <c:val>
            <c:numRef>
              <c:f>'1.3'!$B$111:$K$111</c:f>
              <c:numCache>
                <c:formatCode>0,0%</c:formatCode>
                <c:ptCount val="10"/>
                <c:pt idx="1">
                  <c:v>8.9999999999999993E-3</c:v>
                </c:pt>
                <c:pt idx="3">
                  <c:v>1.7000000000000001E-2</c:v>
                </c:pt>
                <c:pt idx="5">
                  <c:v>1.7999999999999999E-2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554-7547-B58E-62EF179B2FBD}"/>
            </c:ext>
          </c:extLst>
        </c:ser>
        <c:ser>
          <c:idx val="2"/>
          <c:order val="2"/>
          <c:tx>
            <c:strRef>
              <c:f>'1.3'!$A$112</c:f>
              <c:strCache>
                <c:ptCount val="1"/>
                <c:pt idx="0">
                  <c:v>Да, приобрету подержанный</c:v>
                </c:pt>
              </c:strCache>
            </c:strRef>
          </c:tx>
          <c:spPr>
            <a:solidFill>
              <a:srgbClr val="FF8E02"/>
            </a:solidFill>
            <a:ln>
              <a:noFill/>
            </a:ln>
            <a:effectLst/>
          </c:spPr>
          <c:invertIfNegative val="0"/>
          <c:dLbls>
            <c:dLbl>
              <c:idx val="5"/>
              <c:layout>
                <c:manualLayout>
                  <c:x val="1.1437645924510364E-3"/>
                  <c:y val="-1.209756547745526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6DE-414E-A9DE-C60CE1EDCB7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'1.3'!$B$109:$K$109</c:f>
              <c:strCache>
                <c:ptCount val="10"/>
                <c:pt idx="0">
                  <c:v>Торговля 
оптовая</c:v>
                </c:pt>
                <c:pt idx="1">
                  <c:v>Перевозка 
грузов и 
пассажиров 
сухопутным 
транспортом</c:v>
                </c:pt>
                <c:pt idx="2">
                  <c:v>Бытовое 
обслуживание</c:v>
                </c:pt>
                <c:pt idx="3">
                  <c:v>Деятельность 
профессиональная 
научная и 
техническая</c:v>
                </c:pt>
                <c:pt idx="4">
                  <c:v>Государственное 
управление</c:v>
                </c:pt>
                <c:pt idx="5">
                  <c:v>Образование</c:v>
                </c:pt>
                <c:pt idx="6">
                  <c:v>Производство 
промышленных 
товаров</c:v>
                </c:pt>
                <c:pt idx="7">
                  <c:v>Производство товаров народного потребления</c:v>
                </c:pt>
                <c:pt idx="8">
                  <c:v>Растениеводство </c:v>
                </c:pt>
                <c:pt idx="9">
                  <c:v>Зравоохранение</c:v>
                </c:pt>
              </c:strCache>
            </c:strRef>
          </c:cat>
          <c:val>
            <c:numRef>
              <c:f>'1.3'!$B$112:$K$112</c:f>
              <c:numCache>
                <c:formatCode>Основной</c:formatCode>
                <c:ptCount val="10"/>
                <c:pt idx="5" formatCode="0,0%">
                  <c:v>1.7999999999999999E-2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554-7547-B58E-62EF179B2FBD}"/>
            </c:ext>
          </c:extLst>
        </c:ser>
        <c:ser>
          <c:idx val="3"/>
          <c:order val="3"/>
          <c:tx>
            <c:strRef>
              <c:f>'1.3'!$A$113</c:f>
              <c:strCache>
                <c:ptCount val="1"/>
                <c:pt idx="0">
                  <c:v>Не определился еще</c:v>
                </c:pt>
              </c:strCache>
            </c:strRef>
          </c:tx>
          <c:spPr>
            <a:solidFill>
              <a:srgbClr val="009999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'1.3'!$B$109:$K$109</c:f>
              <c:strCache>
                <c:ptCount val="10"/>
                <c:pt idx="0">
                  <c:v>Торговля 
оптовая</c:v>
                </c:pt>
                <c:pt idx="1">
                  <c:v>Перевозка 
грузов и 
пассажиров 
сухопутным 
транспортом</c:v>
                </c:pt>
                <c:pt idx="2">
                  <c:v>Бытовое 
обслуживание</c:v>
                </c:pt>
                <c:pt idx="3">
                  <c:v>Деятельность 
профессиональная 
научная и 
техническая</c:v>
                </c:pt>
                <c:pt idx="4">
                  <c:v>Государственное 
управление</c:v>
                </c:pt>
                <c:pt idx="5">
                  <c:v>Образование</c:v>
                </c:pt>
                <c:pt idx="6">
                  <c:v>Производство 
промышленных 
товаров</c:v>
                </c:pt>
                <c:pt idx="7">
                  <c:v>Производство товаров народного потребления</c:v>
                </c:pt>
                <c:pt idx="8">
                  <c:v>Растениеводство </c:v>
                </c:pt>
                <c:pt idx="9">
                  <c:v>Зравоохранение</c:v>
                </c:pt>
              </c:strCache>
            </c:strRef>
          </c:cat>
          <c:val>
            <c:numRef>
              <c:f>'1.3'!$B$113:$K$113</c:f>
              <c:numCache>
                <c:formatCode>0,0%</c:formatCode>
                <c:ptCount val="10"/>
                <c:pt idx="0">
                  <c:v>0.44800000000000001</c:v>
                </c:pt>
                <c:pt idx="1">
                  <c:v>0.54700000000000004</c:v>
                </c:pt>
                <c:pt idx="2">
                  <c:v>0.373</c:v>
                </c:pt>
                <c:pt idx="3">
                  <c:v>0.46600000000000003</c:v>
                </c:pt>
                <c:pt idx="4">
                  <c:v>0.27600000000000002</c:v>
                </c:pt>
                <c:pt idx="5">
                  <c:v>0.35699999999999998</c:v>
                </c:pt>
                <c:pt idx="6">
                  <c:v>0.4</c:v>
                </c:pt>
                <c:pt idx="7">
                  <c:v>0.56599999999999995</c:v>
                </c:pt>
                <c:pt idx="8">
                  <c:v>0.46800000000000003</c:v>
                </c:pt>
                <c:pt idx="9">
                  <c:v>0.45200000000000001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554-7547-B58E-62EF179B2FBD}"/>
            </c:ext>
          </c:extLst>
        </c:ser>
        <c:ser>
          <c:idx val="4"/>
          <c:order val="4"/>
          <c:tx>
            <c:strRef>
              <c:f>'1.3'!$A$114</c:f>
              <c:strCache>
                <c:ptCount val="1"/>
                <c:pt idx="0">
                  <c:v>Нет</c:v>
                </c:pt>
              </c:strCache>
            </c:strRef>
          </c:tx>
          <c:spPr>
            <a:solidFill>
              <a:sysClr val="window" lastClr="FFFFFF">
                <a:lumMod val="75000"/>
              </a:sys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'1.3'!$B$109:$K$109</c:f>
              <c:strCache>
                <c:ptCount val="10"/>
                <c:pt idx="0">
                  <c:v>Торговля 
оптовая</c:v>
                </c:pt>
                <c:pt idx="1">
                  <c:v>Перевозка 
грузов и 
пассажиров 
сухопутным 
транспортом</c:v>
                </c:pt>
                <c:pt idx="2">
                  <c:v>Бытовое 
обслуживание</c:v>
                </c:pt>
                <c:pt idx="3">
                  <c:v>Деятельность 
профессиональная 
научная и 
техническая</c:v>
                </c:pt>
                <c:pt idx="4">
                  <c:v>Государственное 
управление</c:v>
                </c:pt>
                <c:pt idx="5">
                  <c:v>Образование</c:v>
                </c:pt>
                <c:pt idx="6">
                  <c:v>Производство 
промышленных 
товаров</c:v>
                </c:pt>
                <c:pt idx="7">
                  <c:v>Производство товаров народного потребления</c:v>
                </c:pt>
                <c:pt idx="8">
                  <c:v>Растениеводство </c:v>
                </c:pt>
                <c:pt idx="9">
                  <c:v>Зравоохранение</c:v>
                </c:pt>
              </c:strCache>
            </c:strRef>
          </c:cat>
          <c:val>
            <c:numRef>
              <c:f>'1.3'!$B$114:$K$114</c:f>
              <c:numCache>
                <c:formatCode>0,0%</c:formatCode>
                <c:ptCount val="10"/>
                <c:pt idx="0">
                  <c:v>0.4</c:v>
                </c:pt>
                <c:pt idx="1">
                  <c:v>0.222</c:v>
                </c:pt>
                <c:pt idx="2">
                  <c:v>0.49299999999999999</c:v>
                </c:pt>
                <c:pt idx="3">
                  <c:v>0.3</c:v>
                </c:pt>
                <c:pt idx="4">
                  <c:v>0.58599999999999997</c:v>
                </c:pt>
                <c:pt idx="5">
                  <c:v>0.51800000000000002</c:v>
                </c:pt>
                <c:pt idx="6">
                  <c:v>0.4</c:v>
                </c:pt>
                <c:pt idx="7">
                  <c:v>0.28299999999999997</c:v>
                </c:pt>
                <c:pt idx="8">
                  <c:v>0.42599999999999999</c:v>
                </c:pt>
                <c:pt idx="9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554-7547-B58E-62EF179B2FBD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100"/>
        <c:axId val="-1675550720"/>
        <c:axId val="-1675549632"/>
      </c:barChart>
      <c:catAx>
        <c:axId val="-1675550720"/>
        <c:scaling>
          <c:orientation val="minMax"/>
        </c:scaling>
        <c:delete val="0"/>
        <c:axPos val="b"/>
        <c:numFmt formatCode="Основной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  <a:ea typeface="+mn-ea"/>
                <a:cs typeface="Calibri" panose="020F0502020204030204" pitchFamily="34" charset="0"/>
              </a:defRPr>
            </a:pPr>
            <a:endParaRPr lang="ru-RU"/>
          </a:p>
        </c:txPr>
        <c:crossAx val="-1675549632"/>
        <c:crosses val="autoZero"/>
        <c:auto val="1"/>
        <c:lblAlgn val="ctr"/>
        <c:lblOffset val="100"/>
        <c:noMultiLvlLbl val="0"/>
      </c:catAx>
      <c:valAx>
        <c:axId val="-16755496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-16755507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3599865142907558E-2"/>
          <c:y val="0.89616402082865343"/>
          <c:w val="0.94306799885308445"/>
          <c:h val="9.417618152509189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8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3A9A0F-A804-4C0B-BF1A-A96FABC7C05A}" type="datetimeFigureOut">
              <a:rPr lang="ru-RU" smtClean="0"/>
              <a:t>15.02.2021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1243013"/>
            <a:ext cx="4475163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275" y="4784725"/>
            <a:ext cx="5408613" cy="3914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2BC44A-7C68-4BFC-86E9-0C61C3EF3E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95574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2BC44A-7C68-4BFC-86E9-0C61C3EF3EB1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35255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199" y="258762"/>
            <a:ext cx="7704667" cy="443971"/>
          </a:xfrm>
          <a:prstGeom prst="rect">
            <a:avLst/>
          </a:prstGeom>
        </p:spPr>
        <p:txBody>
          <a:bodyPr anchor="b">
            <a:normAutofit/>
          </a:bodyPr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199" y="824971"/>
            <a:ext cx="7704667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98641" y="6587067"/>
            <a:ext cx="387350" cy="1344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5" name="Content Placeholder 2"/>
          <p:cNvSpPr>
            <a:spLocks noGrp="1"/>
          </p:cNvSpPr>
          <p:nvPr>
            <p:ph idx="13"/>
          </p:nvPr>
        </p:nvSpPr>
        <p:spPr>
          <a:xfrm>
            <a:off x="1219199" y="1273704"/>
            <a:ext cx="7702549" cy="4974696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000">
                <a:solidFill>
                  <a:schemeClr val="tx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56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4307" y="6592358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4762104"/>
            <a:ext cx="7694083" cy="148629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38200"/>
            <a:ext cx="2437208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38200"/>
            <a:ext cx="243242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38200"/>
            <a:ext cx="243941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580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92439"/>
            <a:ext cx="2437208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92439"/>
            <a:ext cx="243242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92439"/>
            <a:ext cx="243941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754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9"/>
          </p:nvPr>
        </p:nvSpPr>
        <p:spPr>
          <a:xfrm>
            <a:off x="3857113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0"/>
          </p:nvPr>
        </p:nvSpPr>
        <p:spPr>
          <a:xfrm>
            <a:off x="6481760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8" name="Content Placeholder 2"/>
          <p:cNvSpPr>
            <a:spLocks noGrp="1"/>
          </p:cNvSpPr>
          <p:nvPr>
            <p:ph idx="21"/>
          </p:nvPr>
        </p:nvSpPr>
        <p:spPr>
          <a:xfrm>
            <a:off x="1227666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5572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Контакты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Сайты: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Телефон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Факс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5376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en-US" dirty="0"/>
              <a:t>Contacts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Site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:      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Phone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Fax: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5935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7665" y="838200"/>
            <a:ext cx="7694083" cy="54102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17957" y="6596592"/>
            <a:ext cx="372535" cy="1090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3353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7666" y="821267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326467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850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72571" y="821268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227666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028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7665" y="3928533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2333" y="3928533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7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7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831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6"/>
            <a:ext cx="377613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6"/>
            <a:ext cx="379941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10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221133" y="6594475"/>
            <a:ext cx="366446" cy="1174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1219199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26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2445675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20"/>
          </p:nvPr>
        </p:nvSpPr>
        <p:spPr>
          <a:xfrm>
            <a:off x="3165827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21"/>
          </p:nvPr>
        </p:nvSpPr>
        <p:spPr>
          <a:xfrm>
            <a:off x="5112455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2"/>
          </p:nvPr>
        </p:nvSpPr>
        <p:spPr>
          <a:xfrm>
            <a:off x="7059082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212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833172"/>
            <a:ext cx="7694083" cy="150512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2529947"/>
            <a:ext cx="2437208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2529947"/>
            <a:ext cx="243242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2529947"/>
            <a:ext cx="243941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573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1354845"/>
            <a:ext cx="7694083" cy="248055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4004733"/>
            <a:ext cx="2437208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4004733"/>
            <a:ext cx="243242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4004733"/>
            <a:ext cx="243941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7702549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760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22419" y="205058"/>
            <a:ext cx="7719173" cy="429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2418" y="815341"/>
            <a:ext cx="7719173" cy="55410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Прямоугольник 14"/>
          <p:cNvSpPr/>
          <p:nvPr userDrawn="1"/>
        </p:nvSpPr>
        <p:spPr>
          <a:xfrm>
            <a:off x="8682037" y="6636005"/>
            <a:ext cx="259553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195869" y="6636005"/>
            <a:ext cx="6824056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 userDrawn="1"/>
        </p:nvSpPr>
        <p:spPr>
          <a:xfrm>
            <a:off x="6961625" y="6542073"/>
            <a:ext cx="179568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2C3E50"/>
                </a:solidFill>
              </a:rPr>
              <a:t>Russian Automotive</a:t>
            </a:r>
            <a:r>
              <a:rPr lang="en-US" sz="700" b="1" baseline="0" dirty="0">
                <a:solidFill>
                  <a:srgbClr val="2C3E50"/>
                </a:solidFill>
              </a:rPr>
              <a:t> Market Research</a:t>
            </a:r>
            <a:endParaRPr lang="ru-RU" sz="700" b="1" dirty="0">
              <a:solidFill>
                <a:srgbClr val="2C3E50"/>
              </a:solidFill>
            </a:endParaRPr>
          </a:p>
        </p:txBody>
      </p:sp>
      <p:sp>
        <p:nvSpPr>
          <p:cNvPr id="19" name="Прямоугольник 18"/>
          <p:cNvSpPr/>
          <p:nvPr userDrawn="1"/>
        </p:nvSpPr>
        <p:spPr>
          <a:xfrm>
            <a:off x="1238096" y="587616"/>
            <a:ext cx="7719173" cy="18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" name="Рисунок 19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377" y="200020"/>
            <a:ext cx="925031" cy="615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178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8" r:id="rId3"/>
    <p:sldLayoutId id="2147483675" r:id="rId4"/>
    <p:sldLayoutId id="2147483664" r:id="rId5"/>
    <p:sldLayoutId id="2147483680" r:id="rId6"/>
    <p:sldLayoutId id="2147483672" r:id="rId7"/>
    <p:sldLayoutId id="2147483663" r:id="rId8"/>
    <p:sldLayoutId id="2147483678" r:id="rId9"/>
    <p:sldLayoutId id="2147483676" r:id="rId10"/>
    <p:sldLayoutId id="2147483673" r:id="rId11"/>
    <p:sldLayoutId id="2147483674" r:id="rId12"/>
    <p:sldLayoutId id="2147483677" r:id="rId13"/>
    <p:sldLayoutId id="2147483679" r:id="rId14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1800" kern="1200">
          <a:solidFill>
            <a:srgbClr val="2C3E5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.xml"/><Relationship Id="rId3" Type="http://schemas.openxmlformats.org/officeDocument/2006/relationships/hyperlink" Target="https://abiz.ru/issledovaniya/namereniya-korporativnyh-avtoparkov-priobresti-legkovoj-avtomobil-v-2021-godu/" TargetMode="External"/><Relationship Id="rId7" Type="http://schemas.openxmlformats.org/officeDocument/2006/relationships/hyperlink" Target="http://link.email.abiz.ru/x_143556660314360/32000,=0Zy_divHkJMWSltanOTC2Hw/4710,1249252,37,?aHR0cHM6Ly93d3cubmFwaW5mby5ydS9uZXdzP3V0bV9zb3VyY2U9U2VuZHNheSZ1dG1fbWVkaXVtPWVtYWl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link.email.abiz.ru/x_143556660314360/27137,=0RSpv7LSDFD2673BYsIE9Lg/4710,1249252,37,?aHR0cHM6Ly93d3cubmFwaW5mby5ydS9wcmVzcy1yZWxlYXNlcz91dG1fc291cmNlPVNlbmRzYXkmdXRtX21lZGl1bT1lbWFpbA==" TargetMode="External"/><Relationship Id="rId5" Type="http://schemas.openxmlformats.org/officeDocument/2006/relationships/hyperlink" Target="http://link.email.abiz.ru/x_143556660314360/27136,=0HijH4nc1GRZuZWPm79gIlg/4710,1249252,37,?aHR0cHM6Ly93d3cubmFwaW5mby5ydS9pbmZvZ3JhcGhpY3M/dXRtX3NvdXJjZT1TZW5kc2F5JnV0bV9tZWRpdW09ZW1haWw=" TargetMode="External"/><Relationship Id="rId4" Type="http://schemas.openxmlformats.org/officeDocument/2006/relationships/hyperlink" Target="https://zen.yandex.ru/id/5ed4f86d0929ca3c2024679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2"/>
          <p:cNvSpPr txBox="1">
            <a:spLocks/>
          </p:cNvSpPr>
          <p:nvPr/>
        </p:nvSpPr>
        <p:spPr>
          <a:xfrm>
            <a:off x="1348483" y="153871"/>
            <a:ext cx="7486908" cy="43074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kern="1200">
                <a:solidFill>
                  <a:srgbClr val="2C3E5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dirty="0"/>
              <a:t>Какие компании планируют приобрести легковые автомобили в </a:t>
            </a:r>
            <a:r>
              <a:rPr lang="ru-RU" sz="1400"/>
              <a:t>2021 году</a:t>
            </a:r>
            <a:endParaRPr lang="ru-RU" sz="1400" dirty="0"/>
          </a:p>
        </p:txBody>
      </p:sp>
      <p:sp>
        <p:nvSpPr>
          <p:cNvPr id="33" name="TextBox 32"/>
          <p:cNvSpPr txBox="1"/>
          <p:nvPr/>
        </p:nvSpPr>
        <p:spPr>
          <a:xfrm>
            <a:off x="1134319" y="707722"/>
            <a:ext cx="7793017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en-US" sz="1050" dirty="0"/>
              <a:t>Russian Automotive Market Research</a:t>
            </a:r>
            <a:r>
              <a:rPr lang="ru-RU" sz="1050" dirty="0"/>
              <a:t> представляет отчет по результатам опроса 1000 компаний-владельцев корпоративных парков </a:t>
            </a:r>
            <a:r>
              <a:rPr lang="ru-RU" sz="1050" b="0" i="0" dirty="0">
                <a:solidFill>
                  <a:srgbClr val="0070C0"/>
                </a:solidFill>
                <a:effectLst/>
                <a:latin typeface="Arial" panose="020B0604020202020204" pitchFamily="34" charset="0"/>
                <a:hlinkClick r:id="rId3"/>
              </a:rPr>
              <a:t>«Намерения корпоративных парков приобрести легковой автомобиль в 2021 году»</a:t>
            </a:r>
            <a:r>
              <a:rPr lang="ru-RU" sz="1050" b="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algn="just">
              <a:spcAft>
                <a:spcPts val="600"/>
              </a:spcAft>
            </a:pPr>
            <a:r>
              <a:rPr lang="ru-RU" sz="1050" dirty="0"/>
              <a:t>Доля респондентов, ответивших положительно на вопрос «Вы планируете приобрести легковой автомобиль в 2021 г.?», наиболее высока среди компаний, занимающихся профессиональной научно-технической деятельностью и перевозкой грузов и пассажиров сухопутным транспортом: соответственно 23,4% и 23,1% респондентов, представляющих такие компании, отметили, что их компания планирует приобретение легкового автомобиля в 2021 году.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0A7B8E5-1F89-4ED8-8306-F48A58EBA498}"/>
              </a:ext>
            </a:extLst>
          </p:cNvPr>
          <p:cNvSpPr txBox="1"/>
          <p:nvPr/>
        </p:nvSpPr>
        <p:spPr>
          <a:xfrm>
            <a:off x="1259767" y="1815717"/>
            <a:ext cx="778797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/>
            <a:r>
              <a:rPr lang="ru-RU" sz="1400" b="0" dirty="0">
                <a:solidFill>
                  <a:schemeClr val="tx1"/>
                </a:solidFill>
                <a:effectLst/>
              </a:rPr>
              <a:t>Планируете ли Вы приобрести легковой автомобиль в 2021 году для компании?</a:t>
            </a:r>
            <a:endParaRPr lang="ru-RU" sz="1400" b="0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F70B5A8-6323-416B-8E8B-DEA660FA984A}"/>
              </a:ext>
            </a:extLst>
          </p:cNvPr>
          <p:cNvSpPr txBox="1"/>
          <p:nvPr/>
        </p:nvSpPr>
        <p:spPr>
          <a:xfrm>
            <a:off x="870962" y="6067675"/>
            <a:ext cx="7481452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000" b="0" i="0" dirty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Больше интересных статей на нашем канале в </a:t>
            </a:r>
            <a:r>
              <a:rPr lang="ru-RU" sz="1000" b="0" i="0" u="sng" dirty="0" err="1">
                <a:solidFill>
                  <a:srgbClr val="C00000"/>
                </a:solidFill>
                <a:effectLst/>
                <a:latin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Яндекс</a:t>
            </a:r>
            <a:r>
              <a:rPr lang="ru-RU" sz="1000" b="0" i="0" u="sng" err="1">
                <a:solidFill>
                  <a:srgbClr val="C00000"/>
                </a:solidFill>
                <a:effectLst/>
                <a:latin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</a:t>
            </a:r>
            <a:r>
              <a:rPr lang="ru-RU" sz="1000" b="0" i="0" u="sng">
                <a:solidFill>
                  <a:srgbClr val="C00000"/>
                </a:solidFill>
                <a:effectLst/>
                <a:latin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Дзен</a:t>
            </a:r>
            <a:br>
              <a:rPr lang="ru-RU" sz="1000" b="0" i="0" u="sng">
                <a:solidFill>
                  <a:srgbClr val="C00000"/>
                </a:solidFill>
                <a:effectLst/>
                <a:latin typeface="Arial" panose="020B0604020202020204" pitchFamily="34" charset="0"/>
              </a:rPr>
            </a:br>
            <a:r>
              <a:rPr lang="ru-RU" sz="1000" b="0" i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Еще </a:t>
            </a:r>
            <a:r>
              <a:rPr lang="ru-RU" sz="1000" b="0" i="0" dirty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больше актуальной информации для Ваших отчетов и презентаций</a:t>
            </a:r>
            <a:r>
              <a:rPr lang="en-US" sz="1000" b="0" i="0" dirty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000" b="0" i="0" dirty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в свободном доступе  </a:t>
            </a:r>
            <a:r>
              <a:rPr lang="ru-RU" sz="1000" b="0" i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- </a:t>
            </a:r>
            <a:br>
              <a:rPr lang="ru-RU" sz="1000" b="0" i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</a:br>
            <a:r>
              <a:rPr lang="ru-RU" sz="1000" b="0" i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в</a:t>
            </a:r>
            <a:r>
              <a:rPr lang="en-US" sz="1000" b="0" i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000" b="0" i="0" dirty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разделах </a:t>
            </a:r>
            <a:r>
              <a:rPr lang="ru-RU" sz="1000" b="0" i="0" u="sng" dirty="0">
                <a:solidFill>
                  <a:srgbClr val="C00000"/>
                </a:solidFill>
                <a:effectLst/>
                <a:latin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Инфографика</a:t>
            </a:r>
            <a:r>
              <a:rPr lang="ru-RU" sz="1000" b="0" i="0" dirty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ru-RU" sz="1000" b="0" i="0" u="sng" dirty="0" err="1">
                <a:solidFill>
                  <a:srgbClr val="C00000"/>
                </a:solidFill>
                <a:effectLst/>
                <a:latin typeface="Arial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Прессрелизы</a:t>
            </a:r>
            <a:r>
              <a:rPr lang="ru-RU" sz="1000" b="0" i="0" dirty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ru-RU" sz="1000" b="0" i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и </a:t>
            </a:r>
            <a:r>
              <a:rPr lang="ru-RU" sz="1000" b="0" i="0" u="sng">
                <a:solidFill>
                  <a:srgbClr val="C00000"/>
                </a:solidFill>
                <a:effectLst/>
                <a:latin typeface="Arial" panose="020B060402020202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Новости</a:t>
            </a:r>
            <a:endParaRPr lang="ru-RU" sz="1800" dirty="0">
              <a:solidFill>
                <a:srgbClr val="C00000"/>
              </a:solidFill>
            </a:endParaRPr>
          </a:p>
        </p:txBody>
      </p:sp>
      <p:graphicFrame>
        <p:nvGraphicFramePr>
          <p:cNvPr id="11" name="Диаграмма 10"/>
          <p:cNvGraphicFramePr/>
          <p:nvPr>
            <p:extLst>
              <p:ext uri="{D42A27DB-BD31-4B8C-83A1-F6EECF244321}">
                <p14:modId xmlns:p14="http://schemas.microsoft.com/office/powerpoint/2010/main" val="3658722465"/>
              </p:ext>
            </p:extLst>
          </p:nvPr>
        </p:nvGraphicFramePr>
        <p:xfrm>
          <a:off x="1133475" y="2133019"/>
          <a:ext cx="7934325" cy="39441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  <p:extLst>
      <p:ext uri="{BB962C8B-B14F-4D97-AF65-F5344CB8AC3E}">
        <p14:creationId xmlns:p14="http://schemas.microsoft.com/office/powerpoint/2010/main" val="66241180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бразец заголовка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2717</TotalTime>
  <Words>142</Words>
  <Application>Microsoft Office PowerPoint</Application>
  <PresentationFormat>Экран (4:3)</PresentationFormat>
  <Paragraphs>11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Arial</vt:lpstr>
      <vt:lpstr>Calibri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Евсегнеев Сергей Михайлович</dc:creator>
  <cp:lastModifiedBy>Болушева Ольга Александровна</cp:lastModifiedBy>
  <cp:revision>262</cp:revision>
  <cp:lastPrinted>2021-02-15T07:06:26Z</cp:lastPrinted>
  <dcterms:created xsi:type="dcterms:W3CDTF">2017-01-10T10:06:35Z</dcterms:created>
  <dcterms:modified xsi:type="dcterms:W3CDTF">2021-02-15T11:18:21Z</dcterms:modified>
</cp:coreProperties>
</file>